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Google Sans Medium"/>
      <p:regular r:id="rId25"/>
      <p:bold r:id="rId26"/>
      <p:italic r:id="rId27"/>
      <p:boldItalic r:id="rId28"/>
    </p:embeddedFont>
    <p:embeddedFont>
      <p:font typeface="Google Sans"/>
      <p:regular r:id="rId29"/>
      <p:bold r:id="rId30"/>
      <p:italic r:id="rId31"/>
      <p:boldItalic r:id="rId32"/>
    </p:embeddedFont>
    <p:embeddedFont>
      <p:font typeface="Google Sans Text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Medium-bold.fntdata"/><Relationship Id="rId25" Type="http://schemas.openxmlformats.org/officeDocument/2006/relationships/font" Target="fonts/GoogleSansMedium-regular.fntdata"/><Relationship Id="rId28" Type="http://schemas.openxmlformats.org/officeDocument/2006/relationships/font" Target="fonts/GoogleSansMedium-boldItalic.fntdata"/><Relationship Id="rId27" Type="http://schemas.openxmlformats.org/officeDocument/2006/relationships/font" Target="fonts/GoogleSansMedium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oogle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GoogleSans-italic.fntdata"/><Relationship Id="rId30" Type="http://schemas.openxmlformats.org/officeDocument/2006/relationships/font" Target="fonts/GoogleSans-bold.fntdata"/><Relationship Id="rId11" Type="http://schemas.openxmlformats.org/officeDocument/2006/relationships/slide" Target="slides/slide6.xml"/><Relationship Id="rId33" Type="http://schemas.openxmlformats.org/officeDocument/2006/relationships/font" Target="fonts/GoogleSansText-regular.fntdata"/><Relationship Id="rId10" Type="http://schemas.openxmlformats.org/officeDocument/2006/relationships/slide" Target="slides/slide5.xml"/><Relationship Id="rId32" Type="http://schemas.openxmlformats.org/officeDocument/2006/relationships/font" Target="fonts/GoogleSans-boldItalic.fntdata"/><Relationship Id="rId13" Type="http://schemas.openxmlformats.org/officeDocument/2006/relationships/slide" Target="slides/slide8.xml"/><Relationship Id="rId35" Type="http://schemas.openxmlformats.org/officeDocument/2006/relationships/font" Target="fonts/GoogleSansText-italic.fntdata"/><Relationship Id="rId12" Type="http://schemas.openxmlformats.org/officeDocument/2006/relationships/slide" Target="slides/slide7.xml"/><Relationship Id="rId34" Type="http://schemas.openxmlformats.org/officeDocument/2006/relationships/font" Target="fonts/GoogleSansText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GoogleSansText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4.png>
</file>

<file path=ppt/media/image36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822794e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822794e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3a9b5674f4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3a9b5674f4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3a9b5674f4_1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3a9b5674f4_1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3a9b5674f4_1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3a9b5674f4_1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3a9b5674f4_1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3a9b5674f4_1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3a9b5674f4_1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3a9b5674f4_1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3a9b5674f4_1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3a9b5674f4_1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3a9b5674f4_1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3a9b5674f4_1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3a9b5674f4_1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3a9b5674f4_1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3a9b5674f4_1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3a9b5674f4_1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3a9b5674f4_1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3a9b5674f4_1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6822794e7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6822794e7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6822794e7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6822794e7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822794e7e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822794e7e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6822794e7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6822794e7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3a9b5674f4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3a9b5674f4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3a9b5674f4_1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3a9b5674f4_1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3d9e9c7fcb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33d9e9c7fcb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3a9b5674f4_1_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3a9b5674f4_1_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2b Section - Large number">
  <p:cSld name="BLANK_1_2_1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457200"/>
            <a:ext cx="5458800" cy="13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oogle Sans Medium"/>
              <a:buNone/>
              <a:defRPr sz="4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oogle Sans Medium"/>
              <a:buNone/>
              <a:defRPr sz="4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oogle Sans Medium"/>
              <a:buNone/>
              <a:defRPr sz="4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oogle Sans Medium"/>
              <a:buNone/>
              <a:defRPr sz="4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oogle Sans Medium"/>
              <a:buNone/>
              <a:defRPr sz="4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oogle Sans Medium"/>
              <a:buNone/>
              <a:defRPr sz="4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oogle Sans Medium"/>
              <a:buNone/>
              <a:defRPr sz="4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Font typeface="Google Sans Medium"/>
              <a:buNone/>
              <a:defRPr sz="4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457200" y="3691996"/>
            <a:ext cx="2688300" cy="99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5998500" y="1535475"/>
            <a:ext cx="2688300" cy="397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133600" lvl="0" marL="4572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0000"/>
              <a:buFont typeface="Google Sans"/>
              <a:buChar char="●"/>
              <a:defRPr sz="300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133600" lvl="1" marL="9144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0000"/>
              <a:buFont typeface="Google Sans"/>
              <a:buChar char="○"/>
              <a:defRPr sz="300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2133600" lvl="2" marL="13716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0000"/>
              <a:buFont typeface="Google Sans"/>
              <a:buChar char="■"/>
              <a:defRPr sz="300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2133600" lvl="3" marL="18288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0000"/>
              <a:buFont typeface="Google Sans"/>
              <a:buChar char="●"/>
              <a:defRPr sz="300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2133600" lvl="4" marL="22860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0000"/>
              <a:buFont typeface="Google Sans"/>
              <a:buChar char="○"/>
              <a:defRPr sz="300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2133600" lvl="5" marL="27432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0000"/>
              <a:buFont typeface="Google Sans"/>
              <a:buChar char="■"/>
              <a:defRPr sz="300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2133600" lvl="6" marL="32004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0000"/>
              <a:buFont typeface="Google Sans"/>
              <a:buChar char="●"/>
              <a:defRPr sz="300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2133600" lvl="7" marL="36576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0000"/>
              <a:buFont typeface="Google Sans"/>
              <a:buChar char="○"/>
              <a:defRPr sz="300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2133600" lvl="8" marL="411480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A73E8"/>
              </a:buClr>
              <a:buSzPts val="30000"/>
              <a:buFont typeface="Google Sans"/>
              <a:buChar char="■"/>
              <a:defRPr sz="30000">
                <a:solidFill>
                  <a:srgbClr val="1A73E8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771700" y="4874225"/>
            <a:ext cx="372300" cy="92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1pPr>
            <a:lvl2pPr lvl="1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2pPr>
            <a:lvl3pPr lvl="2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3pPr>
            <a:lvl4pPr lvl="3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4pPr>
            <a:lvl5pPr lvl="4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5pPr>
            <a:lvl6pPr lvl="5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6pPr>
            <a:lvl7pPr lvl="6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7pPr>
            <a:lvl8pPr lvl="7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8pPr>
            <a:lvl9pPr lvl="8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d Content - Title and body (2 col)">
  <p:cSld name="BLANK_1_2_1_1_1_1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457200" y="457200"/>
            <a:ext cx="5458800" cy="2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771700" y="4874225"/>
            <a:ext cx="372300" cy="92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1pPr>
            <a:lvl2pPr lvl="1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2pPr>
            <a:lvl3pPr lvl="2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3pPr>
            <a:lvl4pPr lvl="3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4pPr>
            <a:lvl5pPr lvl="4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5pPr>
            <a:lvl6pPr lvl="5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6pPr>
            <a:lvl7pPr lvl="6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7pPr>
            <a:lvl8pPr lvl="7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8pPr>
            <a:lvl9pPr lvl="8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457200" y="1535475"/>
            <a:ext cx="4073700" cy="31527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2" type="body"/>
          </p:nvPr>
        </p:nvSpPr>
        <p:spPr>
          <a:xfrm>
            <a:off x="4612000" y="1535475"/>
            <a:ext cx="4073700" cy="31527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oogle Shape;61;p15"/>
          <p:cNvGrpSpPr/>
          <p:nvPr/>
        </p:nvGrpSpPr>
        <p:grpSpPr>
          <a:xfrm>
            <a:off x="8469122" y="4803781"/>
            <a:ext cx="420491" cy="137010"/>
            <a:chOff x="0" y="0"/>
            <a:chExt cx="2077525" cy="676925"/>
          </a:xfrm>
        </p:grpSpPr>
        <p:sp>
          <p:nvSpPr>
            <p:cNvPr id="62" name="Google Shape;62;p15"/>
            <p:cNvSpPr/>
            <p:nvPr/>
          </p:nvSpPr>
          <p:spPr>
            <a:xfrm>
              <a:off x="0" y="0"/>
              <a:ext cx="511375" cy="524800"/>
            </a:xfrm>
            <a:custGeom>
              <a:rect b="b" l="l" r="r" t="t"/>
              <a:pathLst>
                <a:path extrusionOk="0" h="20992" w="20455">
                  <a:moveTo>
                    <a:pt x="10700" y="12450"/>
                  </a:moveTo>
                  <a:lnTo>
                    <a:pt x="10700" y="9583"/>
                  </a:lnTo>
                  <a:lnTo>
                    <a:pt x="20300" y="9583"/>
                  </a:lnTo>
                  <a:cubicBezTo>
                    <a:pt x="20398" y="10088"/>
                    <a:pt x="20455" y="10690"/>
                    <a:pt x="20455" y="11341"/>
                  </a:cubicBezTo>
                  <a:cubicBezTo>
                    <a:pt x="20455" y="13491"/>
                    <a:pt x="19866" y="16154"/>
                    <a:pt x="17972" y="18048"/>
                  </a:cubicBezTo>
                  <a:cubicBezTo>
                    <a:pt x="16129" y="19968"/>
                    <a:pt x="13773" y="20992"/>
                    <a:pt x="10650" y="20992"/>
                  </a:cubicBezTo>
                  <a:cubicBezTo>
                    <a:pt x="4864" y="20993"/>
                    <a:pt x="0" y="16282"/>
                    <a:pt x="0" y="10496"/>
                  </a:cubicBezTo>
                  <a:cubicBezTo>
                    <a:pt x="0" y="4710"/>
                    <a:pt x="4864" y="0"/>
                    <a:pt x="10650" y="0"/>
                  </a:cubicBezTo>
                  <a:cubicBezTo>
                    <a:pt x="13850" y="0"/>
                    <a:pt x="16129" y="1254"/>
                    <a:pt x="17844" y="2893"/>
                  </a:cubicBezTo>
                  <a:lnTo>
                    <a:pt x="15822" y="4915"/>
                  </a:lnTo>
                  <a:cubicBezTo>
                    <a:pt x="14593" y="3763"/>
                    <a:pt x="12929" y="2867"/>
                    <a:pt x="10651" y="2867"/>
                  </a:cubicBezTo>
                  <a:cubicBezTo>
                    <a:pt x="6427" y="2867"/>
                    <a:pt x="3124" y="6272"/>
                    <a:pt x="3124" y="10496"/>
                  </a:cubicBezTo>
                  <a:cubicBezTo>
                    <a:pt x="3124" y="14720"/>
                    <a:pt x="6427" y="18125"/>
                    <a:pt x="10651" y="18125"/>
                  </a:cubicBezTo>
                  <a:cubicBezTo>
                    <a:pt x="13390" y="18125"/>
                    <a:pt x="14952" y="17024"/>
                    <a:pt x="15950" y="16026"/>
                  </a:cubicBezTo>
                  <a:cubicBezTo>
                    <a:pt x="16764" y="15213"/>
                    <a:pt x="17299" y="14046"/>
                    <a:pt x="17507" y="12450"/>
                  </a:cubicBezTo>
                  <a:lnTo>
                    <a:pt x="10700" y="1245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15"/>
            <p:cNvSpPr/>
            <p:nvPr/>
          </p:nvSpPr>
          <p:spPr>
            <a:xfrm>
              <a:off x="54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15"/>
            <p:cNvSpPr/>
            <p:nvPr/>
          </p:nvSpPr>
          <p:spPr>
            <a:xfrm>
              <a:off x="910400" y="187300"/>
              <a:ext cx="339200" cy="337950"/>
            </a:xfrm>
            <a:custGeom>
              <a:rect b="b" l="l" r="r" t="t"/>
              <a:pathLst>
                <a:path extrusionOk="0" h="13518" w="13568">
                  <a:moveTo>
                    <a:pt x="13568" y="6759"/>
                  </a:moveTo>
                  <a:cubicBezTo>
                    <a:pt x="13568" y="10650"/>
                    <a:pt x="10522" y="13518"/>
                    <a:pt x="6784" y="13518"/>
                  </a:cubicBezTo>
                  <a:cubicBezTo>
                    <a:pt x="3046" y="13518"/>
                    <a:pt x="0" y="10651"/>
                    <a:pt x="0" y="6759"/>
                  </a:cubicBezTo>
                  <a:cubicBezTo>
                    <a:pt x="0" y="2842"/>
                    <a:pt x="3046" y="0"/>
                    <a:pt x="6784" y="0"/>
                  </a:cubicBezTo>
                  <a:cubicBezTo>
                    <a:pt x="10522" y="0"/>
                    <a:pt x="13568" y="2842"/>
                    <a:pt x="13568" y="6759"/>
                  </a:cubicBezTo>
                  <a:close/>
                  <a:moveTo>
                    <a:pt x="10599" y="6759"/>
                  </a:moveTo>
                  <a:cubicBezTo>
                    <a:pt x="10599" y="4327"/>
                    <a:pt x="8833" y="2663"/>
                    <a:pt x="6785" y="2663"/>
                  </a:cubicBezTo>
                  <a:cubicBezTo>
                    <a:pt x="4737" y="2663"/>
                    <a:pt x="2970" y="4327"/>
                    <a:pt x="2970" y="6759"/>
                  </a:cubicBezTo>
                  <a:cubicBezTo>
                    <a:pt x="2970" y="9165"/>
                    <a:pt x="4736" y="10855"/>
                    <a:pt x="6785" y="10855"/>
                  </a:cubicBezTo>
                  <a:cubicBezTo>
                    <a:pt x="8832" y="10855"/>
                    <a:pt x="10599" y="9165"/>
                    <a:pt x="10599" y="6759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15"/>
            <p:cNvSpPr/>
            <p:nvPr/>
          </p:nvSpPr>
          <p:spPr>
            <a:xfrm>
              <a:off x="1280400" y="187325"/>
              <a:ext cx="323850" cy="489600"/>
            </a:xfrm>
            <a:custGeom>
              <a:rect b="b" l="l" r="r" t="t"/>
              <a:pathLst>
                <a:path extrusionOk="0" h="19584" w="12954">
                  <a:moveTo>
                    <a:pt x="12954" y="409"/>
                  </a:moveTo>
                  <a:lnTo>
                    <a:pt x="12954" y="12544"/>
                  </a:lnTo>
                  <a:cubicBezTo>
                    <a:pt x="12954" y="17536"/>
                    <a:pt x="10010" y="19584"/>
                    <a:pt x="6528" y="19584"/>
                  </a:cubicBezTo>
                  <a:cubicBezTo>
                    <a:pt x="3251" y="19584"/>
                    <a:pt x="1280" y="17382"/>
                    <a:pt x="537" y="15590"/>
                  </a:cubicBezTo>
                  <a:lnTo>
                    <a:pt x="3123" y="14515"/>
                  </a:lnTo>
                  <a:cubicBezTo>
                    <a:pt x="3584" y="15616"/>
                    <a:pt x="4710" y="16922"/>
                    <a:pt x="6528" y="16922"/>
                  </a:cubicBezTo>
                  <a:cubicBezTo>
                    <a:pt x="8755" y="16922"/>
                    <a:pt x="10138" y="15539"/>
                    <a:pt x="10138" y="12954"/>
                  </a:cubicBezTo>
                  <a:lnTo>
                    <a:pt x="10138" y="11981"/>
                  </a:lnTo>
                  <a:lnTo>
                    <a:pt x="10036" y="11981"/>
                  </a:lnTo>
                  <a:cubicBezTo>
                    <a:pt x="9370" y="12800"/>
                    <a:pt x="8090" y="13517"/>
                    <a:pt x="6477" y="13517"/>
                  </a:cubicBezTo>
                  <a:cubicBezTo>
                    <a:pt x="3098" y="13517"/>
                    <a:pt x="0" y="10573"/>
                    <a:pt x="0" y="6784"/>
                  </a:cubicBezTo>
                  <a:cubicBezTo>
                    <a:pt x="0" y="2969"/>
                    <a:pt x="3098" y="0"/>
                    <a:pt x="6477" y="0"/>
                  </a:cubicBezTo>
                  <a:cubicBezTo>
                    <a:pt x="8090" y="0"/>
                    <a:pt x="9370" y="717"/>
                    <a:pt x="10036" y="1511"/>
                  </a:cubicBezTo>
                  <a:lnTo>
                    <a:pt x="10138" y="1511"/>
                  </a:lnTo>
                  <a:lnTo>
                    <a:pt x="10138" y="409"/>
                  </a:lnTo>
                  <a:lnTo>
                    <a:pt x="12954" y="409"/>
                  </a:lnTo>
                  <a:close/>
                  <a:moveTo>
                    <a:pt x="10343" y="6784"/>
                  </a:moveTo>
                  <a:cubicBezTo>
                    <a:pt x="10343" y="4403"/>
                    <a:pt x="8756" y="2662"/>
                    <a:pt x="6733" y="2662"/>
                  </a:cubicBezTo>
                  <a:cubicBezTo>
                    <a:pt x="4685" y="2662"/>
                    <a:pt x="2970" y="4403"/>
                    <a:pt x="2970" y="6784"/>
                  </a:cubicBezTo>
                  <a:cubicBezTo>
                    <a:pt x="2970" y="9139"/>
                    <a:pt x="4685" y="10855"/>
                    <a:pt x="6733" y="10855"/>
                  </a:cubicBezTo>
                  <a:cubicBezTo>
                    <a:pt x="8755" y="10854"/>
                    <a:pt x="10343" y="9139"/>
                    <a:pt x="10343" y="6784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1655750" y="20000"/>
              <a:ext cx="74250" cy="495000"/>
            </a:xfrm>
            <a:custGeom>
              <a:rect b="b" l="l" r="r" t="t"/>
              <a:pathLst>
                <a:path extrusionOk="0" h="19800" w="2970">
                  <a:moveTo>
                    <a:pt x="2970" y="0"/>
                  </a:moveTo>
                  <a:lnTo>
                    <a:pt x="2970" y="19800"/>
                  </a:lnTo>
                  <a:lnTo>
                    <a:pt x="0" y="19800"/>
                  </a:lnTo>
                  <a:lnTo>
                    <a:pt x="0" y="0"/>
                  </a:lnTo>
                  <a:lnTo>
                    <a:pt x="2970" y="0"/>
                  </a:ln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15"/>
            <p:cNvSpPr/>
            <p:nvPr/>
          </p:nvSpPr>
          <p:spPr>
            <a:xfrm>
              <a:off x="1765825" y="187275"/>
              <a:ext cx="311700" cy="337950"/>
            </a:xfrm>
            <a:custGeom>
              <a:rect b="b" l="l" r="r" t="t"/>
              <a:pathLst>
                <a:path extrusionOk="0" h="13518" w="12468">
                  <a:moveTo>
                    <a:pt x="10035" y="8987"/>
                  </a:moveTo>
                  <a:lnTo>
                    <a:pt x="12339" y="10523"/>
                  </a:lnTo>
                  <a:cubicBezTo>
                    <a:pt x="11596" y="11624"/>
                    <a:pt x="9804" y="13518"/>
                    <a:pt x="6707" y="13518"/>
                  </a:cubicBezTo>
                  <a:cubicBezTo>
                    <a:pt x="2867" y="13518"/>
                    <a:pt x="0" y="10548"/>
                    <a:pt x="0" y="6759"/>
                  </a:cubicBezTo>
                  <a:cubicBezTo>
                    <a:pt x="0" y="2739"/>
                    <a:pt x="2893" y="0"/>
                    <a:pt x="6375" y="0"/>
                  </a:cubicBezTo>
                  <a:cubicBezTo>
                    <a:pt x="9882" y="0"/>
                    <a:pt x="11598" y="2791"/>
                    <a:pt x="12161" y="4301"/>
                  </a:cubicBezTo>
                  <a:lnTo>
                    <a:pt x="12468" y="5069"/>
                  </a:lnTo>
                  <a:lnTo>
                    <a:pt x="3431" y="8807"/>
                  </a:lnTo>
                  <a:cubicBezTo>
                    <a:pt x="4122" y="10164"/>
                    <a:pt x="5198" y="10855"/>
                    <a:pt x="6708" y="10855"/>
                  </a:cubicBezTo>
                  <a:cubicBezTo>
                    <a:pt x="8217" y="10856"/>
                    <a:pt x="9267" y="10114"/>
                    <a:pt x="10035" y="8987"/>
                  </a:cubicBezTo>
                  <a:close/>
                  <a:moveTo>
                    <a:pt x="2943" y="6555"/>
                  </a:moveTo>
                  <a:lnTo>
                    <a:pt x="8985" y="4046"/>
                  </a:lnTo>
                  <a:cubicBezTo>
                    <a:pt x="8652" y="3201"/>
                    <a:pt x="7654" y="2612"/>
                    <a:pt x="6476" y="2612"/>
                  </a:cubicBezTo>
                  <a:cubicBezTo>
                    <a:pt x="4966" y="2613"/>
                    <a:pt x="2867" y="3944"/>
                    <a:pt x="2943" y="6555"/>
                  </a:cubicBezTo>
                  <a:close/>
                </a:path>
              </a:pathLst>
            </a:custGeom>
            <a:solidFill>
              <a:srgbClr val="AEB3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a Content - Title">
  <p:cSld name="BLANK_1_2_1_1_1_1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457200" y="457200"/>
            <a:ext cx="5458800" cy="2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oogle Sans Medium"/>
              <a:buNone/>
              <a:defRPr sz="2000">
                <a:latin typeface="Google Sans Medium"/>
                <a:ea typeface="Google Sans Medium"/>
                <a:cs typeface="Google Sans Medium"/>
                <a:sym typeface="Google Sans Medium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oogle Sans Medium"/>
              <a:buNone/>
              <a:defRPr sz="2000">
                <a:latin typeface="Google Sans Medium"/>
                <a:ea typeface="Google Sans Medium"/>
                <a:cs typeface="Google Sans Medium"/>
                <a:sym typeface="Google Sans Medium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oogle Sans Medium"/>
              <a:buNone/>
              <a:defRPr sz="2000">
                <a:latin typeface="Google Sans Medium"/>
                <a:ea typeface="Google Sans Medium"/>
                <a:cs typeface="Google Sans Medium"/>
                <a:sym typeface="Google Sans Medium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oogle Sans Medium"/>
              <a:buNone/>
              <a:defRPr sz="2000">
                <a:latin typeface="Google Sans Medium"/>
                <a:ea typeface="Google Sans Medium"/>
                <a:cs typeface="Google Sans Medium"/>
                <a:sym typeface="Google Sans Medium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oogle Sans Medium"/>
              <a:buNone/>
              <a:defRPr sz="2000">
                <a:latin typeface="Google Sans Medium"/>
                <a:ea typeface="Google Sans Medium"/>
                <a:cs typeface="Google Sans Medium"/>
                <a:sym typeface="Google Sans Medium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oogle Sans Medium"/>
              <a:buNone/>
              <a:defRPr sz="2000">
                <a:latin typeface="Google Sans Medium"/>
                <a:ea typeface="Google Sans Medium"/>
                <a:cs typeface="Google Sans Medium"/>
                <a:sym typeface="Google Sans Medium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oogle Sans Medium"/>
              <a:buNone/>
              <a:defRPr sz="2000">
                <a:latin typeface="Google Sans Medium"/>
                <a:ea typeface="Google Sans Medium"/>
                <a:cs typeface="Google Sans Medium"/>
                <a:sym typeface="Google Sans Medium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oogle Sans Medium"/>
              <a:buNone/>
              <a:defRPr sz="2000">
                <a:latin typeface="Google Sans Medium"/>
                <a:ea typeface="Google Sans Medium"/>
                <a:cs typeface="Google Sans Medium"/>
                <a:sym typeface="Google Sans Medium"/>
              </a:defRPr>
            </a:lvl9pPr>
          </a:lstStyle>
          <a:p/>
        </p:txBody>
      </p:sp>
      <p:sp>
        <p:nvSpPr>
          <p:cNvPr id="70" name="Google Shape;70;p16"/>
          <p:cNvSpPr txBox="1"/>
          <p:nvPr>
            <p:ph idx="12" type="sldNum"/>
          </p:nvPr>
        </p:nvSpPr>
        <p:spPr>
          <a:xfrm>
            <a:off x="8771700" y="4874225"/>
            <a:ext cx="372300" cy="92400"/>
          </a:xfrm>
          <a:prstGeom prst="rect">
            <a:avLst/>
          </a:prstGeom>
        </p:spPr>
        <p:txBody>
          <a:bodyPr anchorCtr="0" anchor="ctr" bIns="0" lIns="91425" spcFirstLastPara="1" rIns="91425" wrap="square" tIns="0">
            <a:normAutofit/>
          </a:bodyPr>
          <a:lstStyle>
            <a:lvl1pPr lvl="0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1pPr>
            <a:lvl2pPr lvl="1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2pPr>
            <a:lvl3pPr lvl="2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3pPr>
            <a:lvl4pPr lvl="3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4pPr>
            <a:lvl5pPr lvl="4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5pPr>
            <a:lvl6pPr lvl="5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6pPr>
            <a:lvl7pPr lvl="6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7pPr>
            <a:lvl8pPr lvl="7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8pPr>
            <a:lvl9pPr lvl="8">
              <a:lnSpc>
                <a:spcPct val="80000"/>
              </a:lnSpc>
              <a:buSzPts val="1018"/>
              <a:buNone/>
              <a:defRPr sz="740">
                <a:solidFill>
                  <a:schemeClr val="accent5"/>
                </a:solidFill>
                <a:latin typeface="Google Sans Text"/>
                <a:ea typeface="Google Sans Text"/>
                <a:cs typeface="Google Sans Text"/>
                <a:sym typeface="Google Sans Tex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hyperlink" Target="http://mh/307406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0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2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Relationship Id="rId4" Type="http://schemas.openxmlformats.org/officeDocument/2006/relationships/image" Target="../media/image25.png"/><Relationship Id="rId5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image" Target="../media/image23.png"/><Relationship Id="rId5" Type="http://schemas.openxmlformats.org/officeDocument/2006/relationships/image" Target="../media/image2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go/gistpool" TargetMode="External"/><Relationship Id="rId4" Type="http://schemas.openxmlformats.org/officeDocument/2006/relationships/image" Target="../media/image3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4.png"/><Relationship Id="rId6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go/gistpool-slides" TargetMode="External"/><Relationship Id="rId4" Type="http://schemas.openxmlformats.org/officeDocument/2006/relationships/hyperlink" Target="http://go/gistpool" TargetMode="External"/><Relationship Id="rId5" Type="http://schemas.openxmlformats.org/officeDocument/2006/relationships/hyperlink" Target="http://mh/307406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go/gistpool" TargetMode="External"/><Relationship Id="rId4" Type="http://schemas.openxmlformats.org/officeDocument/2006/relationships/hyperlink" Target="http://go/gistpool-slides" TargetMode="External"/><Relationship Id="rId5" Type="http://schemas.openxmlformats.org/officeDocument/2006/relationships/hyperlink" Target="http://mh/307406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image" Target="../media/image7.png"/><Relationship Id="rId8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8F0FE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/>
        </p:nvSpPr>
        <p:spPr>
          <a:xfrm>
            <a:off x="709375" y="2697150"/>
            <a:ext cx="75111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A1A1A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Tl;dr</a:t>
            </a:r>
            <a:r>
              <a:rPr lang="en" sz="1600">
                <a:solidFill>
                  <a:srgbClr val="1A1A1A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Effective algorithm for long-context compression using dedicated compression tokens.</a:t>
            </a:r>
            <a:endParaRPr/>
          </a:p>
        </p:txBody>
      </p:sp>
      <p:sp>
        <p:nvSpPr>
          <p:cNvPr id="76" name="Google Shape;76;p17"/>
          <p:cNvSpPr txBox="1"/>
          <p:nvPr/>
        </p:nvSpPr>
        <p:spPr>
          <a:xfrm>
            <a:off x="6380775" y="4002350"/>
            <a:ext cx="143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Google Sans Text"/>
                <a:ea typeface="Google Sans Text"/>
                <a:cs typeface="Google Sans Text"/>
                <a:sym typeface="Google Sans Text"/>
                <a:hlinkClick r:id="rId3"/>
              </a:rPr>
              <a:t>mh/307406</a:t>
            </a:r>
            <a:endParaRPr sz="1800"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77" name="Google Shape;77;p17"/>
          <p:cNvSpPr txBox="1"/>
          <p:nvPr/>
        </p:nvSpPr>
        <p:spPr>
          <a:xfrm>
            <a:off x="272225" y="1034850"/>
            <a:ext cx="88719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0957D0"/>
                </a:solidFill>
                <a:latin typeface="Google Sans"/>
                <a:ea typeface="Google Sans"/>
                <a:cs typeface="Google Sans"/>
                <a:sym typeface="Google Sans"/>
              </a:rPr>
              <a:t>Long-context in-context compression</a:t>
            </a:r>
            <a:endParaRPr sz="4800">
              <a:solidFill>
                <a:srgbClr val="0957D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8" name="Google Shape;78;p17"/>
          <p:cNvSpPr txBox="1"/>
          <p:nvPr/>
        </p:nvSpPr>
        <p:spPr>
          <a:xfrm>
            <a:off x="0" y="465150"/>
            <a:ext cx="914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>
                <a:solidFill>
                  <a:srgbClr val="0842A0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01</a:t>
            </a:r>
            <a:endParaRPr sz="2000">
              <a:solidFill>
                <a:srgbClr val="0842A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Compression evaluation</a:t>
            </a:r>
            <a:endParaRPr/>
          </a:p>
        </p:txBody>
      </p:sp>
      <p:pic>
        <p:nvPicPr>
          <p:cNvPr id="234" name="Google Shape;23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000" y="2247320"/>
            <a:ext cx="8418002" cy="232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26"/>
          <p:cNvSpPr txBox="1"/>
          <p:nvPr/>
        </p:nvSpPr>
        <p:spPr>
          <a:xfrm>
            <a:off x="3496500" y="4499925"/>
            <a:ext cx="21510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Compression rate</a:t>
            </a:r>
            <a:endParaRPr sz="180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236" name="Google Shape;236;p26"/>
          <p:cNvSpPr/>
          <p:nvPr/>
        </p:nvSpPr>
        <p:spPr>
          <a:xfrm>
            <a:off x="371425" y="4570575"/>
            <a:ext cx="2195100" cy="523200"/>
          </a:xfrm>
          <a:prstGeom prst="wedgeRectCallout">
            <a:avLst>
              <a:gd fmla="val -37939" name="adj1"/>
              <a:gd fmla="val -156728" name="adj2"/>
            </a:avLst>
          </a:prstGeom>
          <a:solidFill>
            <a:srgbClr val="FCE5CD"/>
          </a:solidFill>
          <a:ln cap="flat" cmpd="sng" w="9525">
            <a:solidFill>
              <a:srgbClr val="5F636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A4335"/>
                </a:solidFill>
              </a:rPr>
              <a:t>Gemini 2.0 judging correctness of the full answer.</a:t>
            </a:r>
            <a:endParaRPr sz="1100">
              <a:solidFill>
                <a:srgbClr val="EA433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A4335"/>
                </a:solidFill>
              </a:rPr>
              <a:t>(Lower is better)</a:t>
            </a:r>
            <a:endParaRPr sz="1100">
              <a:solidFill>
                <a:srgbClr val="EA4335"/>
              </a:solidFill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394075" y="1433879"/>
            <a:ext cx="1800900" cy="523200"/>
          </a:xfrm>
          <a:prstGeom prst="wedgeRectCallout">
            <a:avLst>
              <a:gd fmla="val -45043" name="adj1"/>
              <a:gd fmla="val 134178" name="adj2"/>
            </a:avLst>
          </a:prstGeom>
          <a:solidFill>
            <a:srgbClr val="FCE5CD"/>
          </a:solidFill>
          <a:ln cap="flat" cmpd="sng" w="9525">
            <a:solidFill>
              <a:srgbClr val="5F636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A4335"/>
                </a:solidFill>
              </a:rPr>
              <a:t>Autoregressive loss. (Lower is better)</a:t>
            </a:r>
            <a:endParaRPr sz="1500">
              <a:solidFill>
                <a:srgbClr val="EA4335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238" name="Google Shape;238;p26"/>
          <p:cNvSpPr/>
          <p:nvPr/>
        </p:nvSpPr>
        <p:spPr>
          <a:xfrm>
            <a:off x="921625" y="2433475"/>
            <a:ext cx="1094700" cy="72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6"/>
          <p:cNvSpPr/>
          <p:nvPr/>
        </p:nvSpPr>
        <p:spPr>
          <a:xfrm>
            <a:off x="907500" y="3468425"/>
            <a:ext cx="1124100" cy="79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6"/>
          <p:cNvSpPr/>
          <p:nvPr/>
        </p:nvSpPr>
        <p:spPr>
          <a:xfrm>
            <a:off x="2578575" y="3468425"/>
            <a:ext cx="1124100" cy="79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6"/>
          <p:cNvSpPr/>
          <p:nvPr/>
        </p:nvSpPr>
        <p:spPr>
          <a:xfrm>
            <a:off x="2578575" y="2436925"/>
            <a:ext cx="1124100" cy="79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26"/>
          <p:cNvSpPr/>
          <p:nvPr/>
        </p:nvSpPr>
        <p:spPr>
          <a:xfrm>
            <a:off x="4242975" y="2436925"/>
            <a:ext cx="1124100" cy="79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6"/>
          <p:cNvSpPr/>
          <p:nvPr/>
        </p:nvSpPr>
        <p:spPr>
          <a:xfrm>
            <a:off x="4249650" y="3468425"/>
            <a:ext cx="1124100" cy="79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6"/>
          <p:cNvSpPr/>
          <p:nvPr/>
        </p:nvSpPr>
        <p:spPr>
          <a:xfrm>
            <a:off x="5907375" y="2436925"/>
            <a:ext cx="1124100" cy="79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6"/>
          <p:cNvSpPr/>
          <p:nvPr/>
        </p:nvSpPr>
        <p:spPr>
          <a:xfrm>
            <a:off x="5920725" y="3468425"/>
            <a:ext cx="1124100" cy="79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6"/>
          <p:cNvSpPr/>
          <p:nvPr/>
        </p:nvSpPr>
        <p:spPr>
          <a:xfrm>
            <a:off x="7591800" y="3503475"/>
            <a:ext cx="1124100" cy="79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"/>
          <p:cNvSpPr/>
          <p:nvPr/>
        </p:nvSpPr>
        <p:spPr>
          <a:xfrm>
            <a:off x="7571775" y="2436925"/>
            <a:ext cx="1124100" cy="792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7"/>
          <p:cNvPicPr preferRelativeResize="0"/>
          <p:nvPr/>
        </p:nvPicPr>
        <p:blipFill rotWithShape="1">
          <a:blip r:embed="rId3">
            <a:alphaModFix/>
          </a:blip>
          <a:srcRect b="0" l="0" r="0" t="53292"/>
          <a:stretch/>
        </p:blipFill>
        <p:spPr>
          <a:xfrm>
            <a:off x="3056850" y="149176"/>
            <a:ext cx="4941776" cy="848874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7"/>
          <p:cNvSpPr/>
          <p:nvPr/>
        </p:nvSpPr>
        <p:spPr>
          <a:xfrm>
            <a:off x="2988700" y="95925"/>
            <a:ext cx="1320900" cy="413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000" y="2247320"/>
            <a:ext cx="8418002" cy="232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7"/>
          <p:cNvSpPr/>
          <p:nvPr/>
        </p:nvSpPr>
        <p:spPr>
          <a:xfrm>
            <a:off x="233325" y="4573779"/>
            <a:ext cx="1800900" cy="523200"/>
          </a:xfrm>
          <a:prstGeom prst="wedgeRectCallout">
            <a:avLst>
              <a:gd fmla="val 92005" name="adj1"/>
              <a:gd fmla="val -120055" name="adj2"/>
            </a:avLst>
          </a:prstGeom>
          <a:solidFill>
            <a:srgbClr val="FCE5CD"/>
          </a:solidFill>
          <a:ln cap="flat" cmpd="sng" w="9525">
            <a:solidFill>
              <a:srgbClr val="5F636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EA4335"/>
                </a:solidFill>
              </a:rPr>
              <a:t>Full</a:t>
            </a:r>
            <a:r>
              <a:rPr b="1" lang="en" sz="1100">
                <a:solidFill>
                  <a:srgbClr val="EA4335"/>
                </a:solidFill>
              </a:rPr>
              <a:t> context baseline:</a:t>
            </a:r>
            <a:r>
              <a:rPr lang="en" sz="1100">
                <a:solidFill>
                  <a:srgbClr val="EA4335"/>
                </a:solidFill>
              </a:rPr>
              <a:t> SFT with full access to the context.</a:t>
            </a:r>
            <a:endParaRPr sz="1500">
              <a:solidFill>
                <a:srgbClr val="EA4335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256" name="Google Shape;256;p27"/>
          <p:cNvSpPr/>
          <p:nvPr/>
        </p:nvSpPr>
        <p:spPr>
          <a:xfrm>
            <a:off x="61500" y="1483154"/>
            <a:ext cx="1800900" cy="523200"/>
          </a:xfrm>
          <a:prstGeom prst="wedgeRectCallout">
            <a:avLst>
              <a:gd fmla="val 97307" name="adj1"/>
              <a:gd fmla="val 141546" name="adj2"/>
            </a:avLst>
          </a:prstGeom>
          <a:solidFill>
            <a:srgbClr val="FCE5CD"/>
          </a:solidFill>
          <a:ln cap="flat" cmpd="sng" w="9525">
            <a:solidFill>
              <a:srgbClr val="5F636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EA4335"/>
                </a:solidFill>
              </a:rPr>
              <a:t>No</a:t>
            </a:r>
            <a:r>
              <a:rPr b="1" lang="en" sz="1100">
                <a:solidFill>
                  <a:srgbClr val="EA4335"/>
                </a:solidFill>
              </a:rPr>
              <a:t> context baseline:</a:t>
            </a:r>
            <a:r>
              <a:rPr lang="en" sz="1100">
                <a:solidFill>
                  <a:srgbClr val="EA4335"/>
                </a:solidFill>
              </a:rPr>
              <a:t> SFT with no access to the context.</a:t>
            </a:r>
            <a:endParaRPr sz="1500">
              <a:solidFill>
                <a:srgbClr val="EA4335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257" name="Google Shape;257;p27"/>
          <p:cNvSpPr txBox="1"/>
          <p:nvPr/>
        </p:nvSpPr>
        <p:spPr>
          <a:xfrm>
            <a:off x="3496500" y="4499925"/>
            <a:ext cx="21510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Compression rate</a:t>
            </a:r>
            <a:endParaRPr sz="180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pic>
        <p:nvPicPr>
          <p:cNvPr id="258" name="Google Shape;258;p27"/>
          <p:cNvPicPr preferRelativeResize="0"/>
          <p:nvPr/>
        </p:nvPicPr>
        <p:blipFill rotWithShape="1">
          <a:blip r:embed="rId3">
            <a:alphaModFix/>
          </a:blip>
          <a:srcRect b="45755" l="0" r="0" t="2676"/>
          <a:stretch/>
        </p:blipFill>
        <p:spPr>
          <a:xfrm>
            <a:off x="3056850" y="1089575"/>
            <a:ext cx="4941776" cy="937201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7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Compression evaluation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2998" y="1881560"/>
            <a:ext cx="1728250" cy="324225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8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Compression evaluation</a:t>
            </a:r>
            <a:endParaRPr/>
          </a:p>
        </p:txBody>
      </p:sp>
      <p:pic>
        <p:nvPicPr>
          <p:cNvPr id="266" name="Google Shape;266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3000" y="2247320"/>
            <a:ext cx="8418002" cy="232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8"/>
          <p:cNvSpPr/>
          <p:nvPr/>
        </p:nvSpPr>
        <p:spPr>
          <a:xfrm>
            <a:off x="551350" y="1212975"/>
            <a:ext cx="2027400" cy="605700"/>
          </a:xfrm>
          <a:prstGeom prst="wedgeRectCallout">
            <a:avLst>
              <a:gd fmla="val -16583" name="adj1"/>
              <a:gd fmla="val 78354" name="adj2"/>
            </a:avLst>
          </a:prstGeom>
          <a:solidFill>
            <a:srgbClr val="FCE5CD"/>
          </a:solidFill>
          <a:ln cap="flat" cmpd="sng" w="9525">
            <a:solidFill>
              <a:srgbClr val="5F636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A4335"/>
                </a:solidFill>
              </a:rPr>
              <a:t>Ask Gemini 2.0 to compress the input to a given compression rate.</a:t>
            </a:r>
            <a:endParaRPr sz="1500">
              <a:solidFill>
                <a:srgbClr val="EA4335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268" name="Google Shape;268;p28"/>
          <p:cNvSpPr txBox="1"/>
          <p:nvPr/>
        </p:nvSpPr>
        <p:spPr>
          <a:xfrm>
            <a:off x="3496500" y="4499925"/>
            <a:ext cx="21510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Compression rate</a:t>
            </a:r>
            <a:endParaRPr sz="180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760" y="1881560"/>
            <a:ext cx="3733802" cy="320040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29"/>
          <p:cNvSpPr/>
          <p:nvPr/>
        </p:nvSpPr>
        <p:spPr>
          <a:xfrm>
            <a:off x="2420338" y="1271979"/>
            <a:ext cx="1800900" cy="523200"/>
          </a:xfrm>
          <a:prstGeom prst="wedgeRectCallout">
            <a:avLst>
              <a:gd fmla="val -16583" name="adj1"/>
              <a:gd fmla="val 78354" name="adj2"/>
            </a:avLst>
          </a:prstGeom>
          <a:solidFill>
            <a:srgbClr val="FCE5CD"/>
          </a:solidFill>
          <a:ln cap="flat" cmpd="sng" w="9525">
            <a:solidFill>
              <a:srgbClr val="5F636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EA4335"/>
                </a:solidFill>
              </a:rPr>
              <a:t>Fine-tune Gemma 2 2b on compressed Gemini.</a:t>
            </a:r>
            <a:endParaRPr sz="1500">
              <a:solidFill>
                <a:srgbClr val="EA4335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275" name="Google Shape;275;p29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Compression evaluation</a:t>
            </a:r>
            <a:endParaRPr/>
          </a:p>
        </p:txBody>
      </p:sp>
      <p:pic>
        <p:nvPicPr>
          <p:cNvPr id="276" name="Google Shape;27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65760" y="2247320"/>
            <a:ext cx="8418002" cy="232645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9"/>
          <p:cNvSpPr txBox="1"/>
          <p:nvPr/>
        </p:nvSpPr>
        <p:spPr>
          <a:xfrm>
            <a:off x="3496500" y="4499925"/>
            <a:ext cx="21510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Compression rate</a:t>
            </a:r>
            <a:endParaRPr sz="180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0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Compression evaluation</a:t>
            </a:r>
            <a:endParaRPr/>
          </a:p>
        </p:txBody>
      </p:sp>
      <p:pic>
        <p:nvPicPr>
          <p:cNvPr id="283" name="Google Shape;28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010" y="2247320"/>
            <a:ext cx="8418002" cy="232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010" y="1881560"/>
            <a:ext cx="4670585" cy="320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95962" y="448024"/>
            <a:ext cx="6952074" cy="1293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0"/>
          <p:cNvSpPr txBox="1"/>
          <p:nvPr/>
        </p:nvSpPr>
        <p:spPr>
          <a:xfrm>
            <a:off x="3496500" y="4499925"/>
            <a:ext cx="21510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Compression rate</a:t>
            </a:r>
            <a:endParaRPr sz="180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Compression evaluation</a:t>
            </a:r>
            <a:endParaRPr/>
          </a:p>
        </p:txBody>
      </p:sp>
      <p:pic>
        <p:nvPicPr>
          <p:cNvPr id="292" name="Google Shape;292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5760" y="2247320"/>
            <a:ext cx="8418002" cy="232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5760" y="1881560"/>
            <a:ext cx="5931407" cy="320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31"/>
          <p:cNvPicPr preferRelativeResize="0"/>
          <p:nvPr/>
        </p:nvPicPr>
        <p:blipFill rotWithShape="1">
          <a:blip r:embed="rId5">
            <a:alphaModFix/>
          </a:blip>
          <a:srcRect b="3078" l="0" r="0" t="3078"/>
          <a:stretch/>
        </p:blipFill>
        <p:spPr>
          <a:xfrm>
            <a:off x="1195537" y="466550"/>
            <a:ext cx="6752927" cy="125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1"/>
          <p:cNvSpPr txBox="1"/>
          <p:nvPr/>
        </p:nvSpPr>
        <p:spPr>
          <a:xfrm>
            <a:off x="3496500" y="4499925"/>
            <a:ext cx="21510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Compression rate</a:t>
            </a:r>
            <a:endParaRPr sz="180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2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Compression evaluation</a:t>
            </a:r>
            <a:endParaRPr/>
          </a:p>
        </p:txBody>
      </p:sp>
      <p:pic>
        <p:nvPicPr>
          <p:cNvPr id="301" name="Google Shape;301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000" y="2247320"/>
            <a:ext cx="8418002" cy="232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3000" y="1881560"/>
            <a:ext cx="7123471" cy="320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32"/>
          <p:cNvPicPr preferRelativeResize="0"/>
          <p:nvPr/>
        </p:nvPicPr>
        <p:blipFill rotWithShape="1">
          <a:blip r:embed="rId5">
            <a:alphaModFix/>
          </a:blip>
          <a:srcRect b="777" l="0" r="0" t="777"/>
          <a:stretch/>
        </p:blipFill>
        <p:spPr>
          <a:xfrm>
            <a:off x="1382475" y="501325"/>
            <a:ext cx="6379049" cy="11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2"/>
          <p:cNvSpPr txBox="1"/>
          <p:nvPr/>
        </p:nvSpPr>
        <p:spPr>
          <a:xfrm>
            <a:off x="3496500" y="4499925"/>
            <a:ext cx="2151000" cy="2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Compression rate</a:t>
            </a:r>
            <a:endParaRPr sz="180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3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GistPool</a:t>
            </a:r>
            <a:endParaRPr/>
          </a:p>
        </p:txBody>
      </p:sp>
      <p:sp>
        <p:nvSpPr>
          <p:cNvPr id="310" name="Google Shape;310;p33"/>
          <p:cNvSpPr txBox="1"/>
          <p:nvPr>
            <p:ph idx="1" type="body"/>
          </p:nvPr>
        </p:nvSpPr>
        <p:spPr>
          <a:xfrm>
            <a:off x="269300" y="726325"/>
            <a:ext cx="5006700" cy="29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GistPool = Gist + three improvements:</a:t>
            </a:r>
            <a:endParaRPr sz="1400"/>
          </a:p>
        </p:txBody>
      </p:sp>
      <p:pic>
        <p:nvPicPr>
          <p:cNvPr id="311" name="Google Shape;311;p33"/>
          <p:cNvPicPr preferRelativeResize="0"/>
          <p:nvPr/>
        </p:nvPicPr>
        <p:blipFill rotWithShape="1">
          <a:blip r:embed="rId3">
            <a:alphaModFix/>
          </a:blip>
          <a:srcRect b="0" l="0" r="0" t="38252"/>
          <a:stretch/>
        </p:blipFill>
        <p:spPr>
          <a:xfrm>
            <a:off x="2911796" y="1980246"/>
            <a:ext cx="4716825" cy="270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2" name="Google Shape;312;p33"/>
          <p:cNvPicPr preferRelativeResize="0"/>
          <p:nvPr/>
        </p:nvPicPr>
        <p:blipFill rotWithShape="1">
          <a:blip r:embed="rId3">
            <a:alphaModFix/>
          </a:blip>
          <a:srcRect b="81504" l="0" r="0" t="0"/>
          <a:stretch/>
        </p:blipFill>
        <p:spPr>
          <a:xfrm>
            <a:off x="2911809" y="1169141"/>
            <a:ext cx="4716799" cy="8111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3"/>
          <p:cNvSpPr/>
          <p:nvPr/>
        </p:nvSpPr>
        <p:spPr>
          <a:xfrm>
            <a:off x="576800" y="2317300"/>
            <a:ext cx="1848900" cy="523200"/>
          </a:xfrm>
          <a:prstGeom prst="wedgeRectCallout">
            <a:avLst>
              <a:gd fmla="val 79221" name="adj1"/>
              <a:gd fmla="val -3025" name="adj2"/>
            </a:avLst>
          </a:prstGeom>
          <a:solidFill>
            <a:srgbClr val="FCE5CD"/>
          </a:solidFill>
          <a:ln cap="flat" cmpd="sng" w="9525">
            <a:solidFill>
              <a:srgbClr val="5F636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A4335"/>
                </a:solidFill>
              </a:rPr>
              <a:t>Activation Offsetting</a:t>
            </a:r>
            <a:endParaRPr b="1" sz="1500">
              <a:solidFill>
                <a:srgbClr val="EA4335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314" name="Google Shape;314;p33"/>
          <p:cNvSpPr/>
          <p:nvPr/>
        </p:nvSpPr>
        <p:spPr>
          <a:xfrm>
            <a:off x="576800" y="3206275"/>
            <a:ext cx="1908000" cy="523200"/>
          </a:xfrm>
          <a:prstGeom prst="wedgeRectCallout">
            <a:avLst>
              <a:gd fmla="val 75941" name="adj1"/>
              <a:gd fmla="val -6217" name="adj2"/>
            </a:avLst>
          </a:prstGeom>
          <a:solidFill>
            <a:srgbClr val="FCE5CD"/>
          </a:solidFill>
          <a:ln cap="flat" cmpd="sng" w="9525">
            <a:solidFill>
              <a:srgbClr val="5F636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A4335"/>
                </a:solidFill>
              </a:rPr>
              <a:t>Dedicated Summarization Parameters</a:t>
            </a:r>
            <a:endParaRPr b="1" sz="1500">
              <a:solidFill>
                <a:srgbClr val="EA4335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315" name="Google Shape;315;p33"/>
          <p:cNvSpPr/>
          <p:nvPr/>
        </p:nvSpPr>
        <p:spPr>
          <a:xfrm>
            <a:off x="576725" y="4095250"/>
            <a:ext cx="1848900" cy="523200"/>
          </a:xfrm>
          <a:prstGeom prst="wedgeRectCallout">
            <a:avLst>
              <a:gd fmla="val 76866" name="adj1"/>
              <a:gd fmla="val -5897" name="adj2"/>
            </a:avLst>
          </a:prstGeom>
          <a:solidFill>
            <a:srgbClr val="FCE5CD"/>
          </a:solidFill>
          <a:ln cap="flat" cmpd="sng" w="9525">
            <a:solidFill>
              <a:srgbClr val="5F6368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EA4335"/>
                </a:solidFill>
              </a:rPr>
              <a:t>Distributed Gist Tokens</a:t>
            </a:r>
            <a:endParaRPr b="1" sz="1100">
              <a:solidFill>
                <a:srgbClr val="EA4335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4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Activation Offsetting</a:t>
            </a:r>
            <a:endParaRPr/>
          </a:p>
        </p:txBody>
      </p:sp>
      <p:pic>
        <p:nvPicPr>
          <p:cNvPr id="321" name="Google Shape;32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3512" y="1074050"/>
            <a:ext cx="5676974" cy="3648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5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327" name="Google Shape;327;p35"/>
          <p:cNvSpPr txBox="1"/>
          <p:nvPr>
            <p:ph idx="1" type="body"/>
          </p:nvPr>
        </p:nvSpPr>
        <p:spPr>
          <a:xfrm>
            <a:off x="311700" y="1152475"/>
            <a:ext cx="45234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0956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Paper available at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go/gistpool</a:t>
            </a:r>
            <a:endParaRPr sz="1500"/>
          </a:p>
          <a:p>
            <a:pPr indent="-309562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500"/>
              <a:t>We are looking for use product cases for our model.</a:t>
            </a:r>
            <a:endParaRPr sz="1500"/>
          </a:p>
        </p:txBody>
      </p:sp>
      <p:pic>
        <p:nvPicPr>
          <p:cNvPr id="328" name="Google Shape;32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6182" y="0"/>
            <a:ext cx="405284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/>
          <p:nvPr/>
        </p:nvSpPr>
        <p:spPr>
          <a:xfrm>
            <a:off x="4496200" y="4561425"/>
            <a:ext cx="4167600" cy="391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8"/>
          <p:cNvSpPr/>
          <p:nvPr/>
        </p:nvSpPr>
        <p:spPr>
          <a:xfrm>
            <a:off x="4496200" y="2448575"/>
            <a:ext cx="4167600" cy="391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8"/>
          <p:cNvSpPr/>
          <p:nvPr/>
        </p:nvSpPr>
        <p:spPr>
          <a:xfrm>
            <a:off x="519650" y="2486250"/>
            <a:ext cx="33228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Google Sans"/>
                <a:ea typeface="Google Sans"/>
                <a:cs typeface="Google Sans"/>
                <a:sym typeface="Google Sans"/>
              </a:rPr>
              <a:t>The prince found the dragon nestled in a sun-dappled meadow, surrounded by wildflowers. It was enormous,..</a:t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86" name="Google Shape;86;p18"/>
          <p:cNvSpPr txBox="1"/>
          <p:nvPr/>
        </p:nvSpPr>
        <p:spPr>
          <a:xfrm>
            <a:off x="243000" y="3068825"/>
            <a:ext cx="8658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Task-Based Prompt Compression:</a:t>
            </a:r>
            <a:endParaRPr sz="1600">
              <a:solidFill>
                <a:schemeClr val="dk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Challenge:</a:t>
            </a:r>
            <a:r>
              <a:rPr lang="en" sz="1200">
                <a:solidFill>
                  <a:schemeClr val="dk2"/>
                </a:solidFill>
              </a:rPr>
              <a:t>  Improve model performance on a task using a few examples.</a:t>
            </a:r>
            <a:endParaRPr sz="1200">
              <a:solidFill>
                <a:schemeClr val="dk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Solution:</a:t>
            </a:r>
            <a:r>
              <a:rPr lang="en" sz="1200">
                <a:solidFill>
                  <a:schemeClr val="dk2"/>
                </a:solidFill>
              </a:rPr>
              <a:t> Compress a set of example prompts to maximize performance on new instances.</a:t>
            </a:r>
            <a:endParaRPr sz="1200">
              <a:solidFill>
                <a:schemeClr val="dk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b="1" lang="en" sz="1200">
                <a:solidFill>
                  <a:srgbClr val="1A73E8"/>
                </a:solidFill>
              </a:rPr>
              <a:t>Benefit:</a:t>
            </a:r>
            <a:r>
              <a:rPr lang="en" sz="1200">
                <a:solidFill>
                  <a:schemeClr val="dk2"/>
                </a:solidFill>
              </a:rPr>
              <a:t> Can be an in-context alternative to fine-tuning methods like LoRA.</a:t>
            </a:r>
            <a:endParaRPr sz="1200"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243000" y="1120625"/>
            <a:ext cx="81048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Long-Context Summarization (Memory):</a:t>
            </a:r>
            <a:endParaRPr sz="16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Challenge: </a:t>
            </a:r>
            <a:r>
              <a:rPr lang="en" sz="1200"/>
              <a:t> Extract key information from very long contexts (e.g., video streams, large documents).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Solution:</a:t>
            </a:r>
            <a:r>
              <a:rPr lang="en" sz="1200"/>
              <a:t> Compress the context into fewer tokens for efficient Q&amp;A.</a:t>
            </a:r>
            <a:endParaRPr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Example:</a:t>
            </a:r>
            <a:r>
              <a:rPr lang="en" sz="1200"/>
              <a:t> Summarize a 24-hour video stream from Astra to answer user queries.</a:t>
            </a:r>
            <a:endParaRPr sz="1200"/>
          </a:p>
        </p:txBody>
      </p:sp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In-Context Compression: Two Key Use Cases</a:t>
            </a:r>
            <a:endParaRPr/>
          </a:p>
        </p:txBody>
      </p:sp>
      <p:sp>
        <p:nvSpPr>
          <p:cNvPr id="89" name="Google Shape;89;p18"/>
          <p:cNvSpPr/>
          <p:nvPr/>
        </p:nvSpPr>
        <p:spPr>
          <a:xfrm>
            <a:off x="4538975" y="2479925"/>
            <a:ext cx="10830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700">
                <a:latin typeface="Courier New"/>
                <a:ea typeface="Courier New"/>
                <a:cs typeface="Courier New"/>
                <a:sym typeface="Courier New"/>
              </a:rPr>
              <a:t>[Latent context summary]</a:t>
            </a:r>
            <a:endParaRPr b="1" i="1" sz="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0" name="Google Shape;90;p18"/>
          <p:cNvSpPr/>
          <p:nvPr/>
        </p:nvSpPr>
        <p:spPr>
          <a:xfrm>
            <a:off x="7421652" y="2481750"/>
            <a:ext cx="1202700" cy="3261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The prince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" name="Google Shape;91;p18"/>
          <p:cNvSpPr/>
          <p:nvPr/>
        </p:nvSpPr>
        <p:spPr>
          <a:xfrm>
            <a:off x="5785075" y="2481275"/>
            <a:ext cx="1083000" cy="326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oogle Sans"/>
                <a:ea typeface="Google Sans"/>
                <a:cs typeface="Google Sans"/>
                <a:sym typeface="Google Sans"/>
              </a:rPr>
              <a:t>Who found the dragon?</a:t>
            </a:r>
            <a:endParaRPr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2" name="Google Shape;92;p18" title="Screenshot 2025-03-06 at 1.09.4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8876" y="2496177"/>
            <a:ext cx="303674" cy="293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8" title="google-gemini-ic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3021" y="2497479"/>
            <a:ext cx="303675" cy="3036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916175" y="2100929"/>
            <a:ext cx="266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A very long document / personal memory / video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5" name="Google Shape;95;p18"/>
          <p:cNvSpPr/>
          <p:nvPr/>
        </p:nvSpPr>
        <p:spPr>
          <a:xfrm flipH="1" rot="5400000">
            <a:off x="2120900" y="729517"/>
            <a:ext cx="120300" cy="3313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 txBox="1"/>
          <p:nvPr/>
        </p:nvSpPr>
        <p:spPr>
          <a:xfrm>
            <a:off x="4454675" y="2097767"/>
            <a:ext cx="120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Compressed context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7" name="Google Shape;97;p18"/>
          <p:cNvSpPr/>
          <p:nvPr/>
        </p:nvSpPr>
        <p:spPr>
          <a:xfrm flipH="1" rot="5400000">
            <a:off x="5017575" y="1827717"/>
            <a:ext cx="120300" cy="107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5703700" y="2098442"/>
            <a:ext cx="120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Question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9" name="Google Shape;99;p18"/>
          <p:cNvSpPr/>
          <p:nvPr/>
        </p:nvSpPr>
        <p:spPr>
          <a:xfrm flipH="1" rot="5400000">
            <a:off x="6244900" y="1827717"/>
            <a:ext cx="120300" cy="107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8"/>
          <p:cNvSpPr txBox="1"/>
          <p:nvPr/>
        </p:nvSpPr>
        <p:spPr>
          <a:xfrm>
            <a:off x="7397850" y="2078254"/>
            <a:ext cx="120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Answer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1" name="Google Shape;101;p18"/>
          <p:cNvSpPr/>
          <p:nvPr/>
        </p:nvSpPr>
        <p:spPr>
          <a:xfrm flipH="1" rot="5400000">
            <a:off x="7962850" y="1767867"/>
            <a:ext cx="120300" cy="1197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8"/>
          <p:cNvSpPr/>
          <p:nvPr/>
        </p:nvSpPr>
        <p:spPr>
          <a:xfrm>
            <a:off x="519650" y="4593954"/>
            <a:ext cx="7356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en: apple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sp: manzana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3" name="Google Shape;103;p18"/>
          <p:cNvSpPr/>
          <p:nvPr/>
        </p:nvSpPr>
        <p:spPr>
          <a:xfrm>
            <a:off x="4538975" y="4587629"/>
            <a:ext cx="10830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[Latent task summary]</a:t>
            </a:r>
            <a:endParaRPr sz="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7421652" y="4589454"/>
            <a:ext cx="1202700" cy="3261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sp: banano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5785075" y="4588979"/>
            <a:ext cx="1083000" cy="326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oogle Sans"/>
                <a:ea typeface="Google Sans"/>
                <a:cs typeface="Google Sans"/>
                <a:sym typeface="Google Sans"/>
              </a:rPr>
              <a:t>en: banana</a:t>
            </a:r>
            <a:endParaRPr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06" name="Google Shape;106;p18" title="google-gemini-ic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3021" y="4605183"/>
            <a:ext cx="303675" cy="30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8"/>
          <p:cNvSpPr txBox="1"/>
          <p:nvPr/>
        </p:nvSpPr>
        <p:spPr>
          <a:xfrm>
            <a:off x="916175" y="4248467"/>
            <a:ext cx="266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Multiple examples for a given task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18"/>
          <p:cNvSpPr/>
          <p:nvPr/>
        </p:nvSpPr>
        <p:spPr>
          <a:xfrm flipH="1" rot="5400000">
            <a:off x="2120900" y="2877054"/>
            <a:ext cx="120300" cy="3313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4454675" y="4103279"/>
            <a:ext cx="120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Compressed task representation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18"/>
          <p:cNvSpPr/>
          <p:nvPr/>
        </p:nvSpPr>
        <p:spPr>
          <a:xfrm flipH="1" rot="5400000">
            <a:off x="5020325" y="3955904"/>
            <a:ext cx="120300" cy="107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 txBox="1"/>
          <p:nvPr/>
        </p:nvSpPr>
        <p:spPr>
          <a:xfrm>
            <a:off x="5692850" y="4083929"/>
            <a:ext cx="120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A new sample from task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2" name="Google Shape;112;p18"/>
          <p:cNvSpPr/>
          <p:nvPr/>
        </p:nvSpPr>
        <p:spPr>
          <a:xfrm flipH="1" rot="5400000">
            <a:off x="6244900" y="3955904"/>
            <a:ext cx="120300" cy="107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 txBox="1"/>
          <p:nvPr/>
        </p:nvSpPr>
        <p:spPr>
          <a:xfrm>
            <a:off x="7387000" y="4185967"/>
            <a:ext cx="120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Answer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1364150" y="4593979"/>
            <a:ext cx="7356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en: pear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sp: pera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18"/>
          <p:cNvSpPr/>
          <p:nvPr/>
        </p:nvSpPr>
        <p:spPr>
          <a:xfrm flipH="1" rot="5400000">
            <a:off x="7962850" y="3896054"/>
            <a:ext cx="120300" cy="1197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/>
          <p:nvPr/>
        </p:nvSpPr>
        <p:spPr>
          <a:xfrm>
            <a:off x="3068222" y="4593979"/>
            <a:ext cx="7314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en: peach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sp: durazno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2208650" y="4593979"/>
            <a:ext cx="7356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en : grape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sp: uva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8" name="Google Shape;118;p18" title="Screenshot 2025-03-06 at 1.09.4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8876" y="4610227"/>
            <a:ext cx="303674" cy="293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 rotWithShape="1">
          <a:blip r:embed="rId3">
            <a:alphaModFix/>
          </a:blip>
          <a:srcRect b="0" l="0" r="0" t="78149"/>
          <a:stretch/>
        </p:blipFill>
        <p:spPr>
          <a:xfrm>
            <a:off x="3931920" y="4085175"/>
            <a:ext cx="4716825" cy="95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9"/>
          <p:cNvPicPr preferRelativeResize="0"/>
          <p:nvPr/>
        </p:nvPicPr>
        <p:blipFill rotWithShape="1">
          <a:blip r:embed="rId3">
            <a:alphaModFix/>
          </a:blip>
          <a:srcRect b="22202" l="0" r="0" t="58204"/>
          <a:stretch/>
        </p:blipFill>
        <p:spPr>
          <a:xfrm>
            <a:off x="3931920" y="3126375"/>
            <a:ext cx="4716825" cy="85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/>
        </p:nvSpPr>
        <p:spPr>
          <a:xfrm>
            <a:off x="123840" y="2177363"/>
            <a:ext cx="3671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Shift Question Activations Up</a:t>
            </a:r>
            <a:r>
              <a:rPr lang="en" sz="12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:</a:t>
            </a:r>
            <a:endParaRPr sz="1200"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 Text"/>
              <a:buChar char="●"/>
            </a:pPr>
            <a:r>
              <a:rPr lang="en" sz="12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This helps align the information flow from the context to the question.</a:t>
            </a:r>
            <a:endParaRPr sz="1200"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445025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Approach</a:t>
            </a:r>
            <a:endParaRPr/>
          </a:p>
        </p:txBody>
      </p:sp>
      <p:pic>
        <p:nvPicPr>
          <p:cNvPr id="127" name="Google Shape;127;p19"/>
          <p:cNvPicPr preferRelativeResize="0"/>
          <p:nvPr/>
        </p:nvPicPr>
        <p:blipFill rotWithShape="1">
          <a:blip r:embed="rId3">
            <a:alphaModFix/>
          </a:blip>
          <a:srcRect b="41887" l="0" r="0" t="38252"/>
          <a:stretch/>
        </p:blipFill>
        <p:spPr>
          <a:xfrm>
            <a:off x="3931920" y="1995322"/>
            <a:ext cx="4716825" cy="870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81504" l="0" r="0" t="0"/>
          <a:stretch/>
        </p:blipFill>
        <p:spPr>
          <a:xfrm>
            <a:off x="3931920" y="968516"/>
            <a:ext cx="4716799" cy="811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9"/>
          <p:cNvSpPr/>
          <p:nvPr/>
        </p:nvSpPr>
        <p:spPr>
          <a:xfrm>
            <a:off x="3895075" y="968525"/>
            <a:ext cx="543300" cy="17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30" name="Google Shape;130;p19"/>
          <p:cNvSpPr/>
          <p:nvPr/>
        </p:nvSpPr>
        <p:spPr>
          <a:xfrm>
            <a:off x="3935950" y="2151850"/>
            <a:ext cx="858000" cy="17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31" name="Google Shape;131;p19"/>
          <p:cNvSpPr/>
          <p:nvPr/>
        </p:nvSpPr>
        <p:spPr>
          <a:xfrm>
            <a:off x="3998725" y="3276100"/>
            <a:ext cx="941700" cy="15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32" name="Google Shape;132;p19"/>
          <p:cNvSpPr/>
          <p:nvPr/>
        </p:nvSpPr>
        <p:spPr>
          <a:xfrm>
            <a:off x="3998725" y="4108750"/>
            <a:ext cx="941700" cy="15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33" name="Google Shape;133;p19"/>
          <p:cNvSpPr txBox="1"/>
          <p:nvPr/>
        </p:nvSpPr>
        <p:spPr>
          <a:xfrm>
            <a:off x="123850" y="981375"/>
            <a:ext cx="37359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Bottleneck Compression Tokens:</a:t>
            </a:r>
            <a:r>
              <a:rPr lang="en" sz="12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</a:t>
            </a:r>
            <a:endParaRPr sz="1200"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 Text"/>
              <a:buChar char="●"/>
            </a:pPr>
            <a:r>
              <a:rPr lang="en" sz="12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Question accesses context only via compression tokens </a:t>
            </a:r>
            <a:r>
              <a:rPr i="1" lang="en" sz="12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g</a:t>
            </a:r>
            <a:r>
              <a:rPr lang="en" sz="12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.</a:t>
            </a:r>
            <a:endParaRPr sz="1200"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 Text"/>
              <a:buChar char="●"/>
            </a:pPr>
            <a:r>
              <a:rPr lang="en" sz="12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Context discarded after KV-cache of the compression tokes is computed.</a:t>
            </a:r>
            <a:endParaRPr sz="1200"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156240" y="3350125"/>
            <a:ext cx="3671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Dedicated Parameters for Compression Tokens:</a:t>
            </a:r>
            <a:endParaRPr sz="1200">
              <a:solidFill>
                <a:schemeClr val="accent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Google Sans Text"/>
              <a:buChar char="●"/>
            </a:pPr>
            <a:r>
              <a:rPr lang="en" sz="12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Full SFT or LoRA on base model.</a:t>
            </a:r>
            <a:endParaRPr sz="1200">
              <a:solidFill>
                <a:schemeClr val="accent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156240" y="4261138"/>
            <a:ext cx="3671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Disperse Compression Tokens Across Context.</a:t>
            </a:r>
            <a:endParaRPr sz="1200">
              <a:solidFill>
                <a:schemeClr val="accent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/>
          <p:nvPr/>
        </p:nvSpPr>
        <p:spPr>
          <a:xfrm>
            <a:off x="1360938" y="3823813"/>
            <a:ext cx="6867600" cy="8199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41" name="Google Shape;141;p20"/>
          <p:cNvSpPr txBox="1"/>
          <p:nvPr>
            <p:ph type="title"/>
          </p:nvPr>
        </p:nvSpPr>
        <p:spPr>
          <a:xfrm>
            <a:off x="311700" y="445025"/>
            <a:ext cx="41055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42" name="Google Shape;142;p20"/>
          <p:cNvSpPr txBox="1"/>
          <p:nvPr/>
        </p:nvSpPr>
        <p:spPr>
          <a:xfrm>
            <a:off x="3646349" y="3432192"/>
            <a:ext cx="1851300" cy="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78700" lIns="78700" spcFirstLastPara="1" rIns="78700" wrap="square" tIns="78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49">
                <a:solidFill>
                  <a:srgbClr val="000000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Compression rate</a:t>
            </a:r>
            <a:endParaRPr sz="1349">
              <a:solidFill>
                <a:srgbClr val="000000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43" name="Google Shape;143;p20"/>
          <p:cNvSpPr txBox="1"/>
          <p:nvPr/>
        </p:nvSpPr>
        <p:spPr>
          <a:xfrm>
            <a:off x="311700" y="1076213"/>
            <a:ext cx="75660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Text"/>
              <a:buChar char="●"/>
            </a:pPr>
            <a:r>
              <a:rPr lang="en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We consider </a:t>
            </a:r>
            <a:r>
              <a:rPr b="1" lang="en">
                <a:solidFill>
                  <a:schemeClr val="accent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QA-datasets</a:t>
            </a:r>
            <a:r>
              <a:rPr lang="en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with varying context length and corpora.</a:t>
            </a:r>
            <a:endParaRPr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 Text"/>
              <a:buChar char="●"/>
            </a:pPr>
            <a:r>
              <a:rPr lang="en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Fine-tuned compression on </a:t>
            </a:r>
            <a:r>
              <a:rPr b="1" lang="en">
                <a:solidFill>
                  <a:schemeClr val="accent1"/>
                </a:solidFill>
              </a:rPr>
              <a:t>Gemma 2-2B</a:t>
            </a:r>
            <a:r>
              <a:rPr lang="en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achieves better results than direct compression using much larger </a:t>
            </a:r>
            <a:r>
              <a:rPr b="1" lang="en">
                <a:solidFill>
                  <a:schemeClr val="accent1"/>
                </a:solidFill>
              </a:rPr>
              <a:t>Gemini 2.0</a:t>
            </a:r>
            <a:r>
              <a:rPr lang="en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.</a:t>
            </a:r>
            <a:endParaRPr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pic>
        <p:nvPicPr>
          <p:cNvPr id="144" name="Google Shape;144;p20" title="download - 2025-03-23T100804.026.png"/>
          <p:cNvPicPr preferRelativeResize="0"/>
          <p:nvPr/>
        </p:nvPicPr>
        <p:blipFill rotWithShape="1">
          <a:blip r:embed="rId3">
            <a:alphaModFix/>
          </a:blip>
          <a:srcRect b="11730" l="0" r="0" t="0"/>
          <a:stretch/>
        </p:blipFill>
        <p:spPr>
          <a:xfrm>
            <a:off x="313775" y="2062550"/>
            <a:ext cx="8516449" cy="141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 title="download - 2025-03-23T101053.901.png"/>
          <p:cNvPicPr preferRelativeResize="0"/>
          <p:nvPr/>
        </p:nvPicPr>
        <p:blipFill rotWithShape="1">
          <a:blip r:embed="rId4">
            <a:alphaModFix/>
          </a:blip>
          <a:srcRect b="19977" l="1109" r="86593" t="35949"/>
          <a:stretch/>
        </p:blipFill>
        <p:spPr>
          <a:xfrm>
            <a:off x="1425487" y="3881588"/>
            <a:ext cx="543875" cy="21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title="download - 2025-03-23T101053.901.png"/>
          <p:cNvPicPr preferRelativeResize="0"/>
          <p:nvPr/>
        </p:nvPicPr>
        <p:blipFill rotWithShape="1">
          <a:blip r:embed="rId4">
            <a:alphaModFix/>
          </a:blip>
          <a:srcRect b="19391" l="62572" r="24022" t="36535"/>
          <a:stretch/>
        </p:blipFill>
        <p:spPr>
          <a:xfrm>
            <a:off x="1427588" y="4151462"/>
            <a:ext cx="592924" cy="211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 txBox="1"/>
          <p:nvPr/>
        </p:nvSpPr>
        <p:spPr>
          <a:xfrm>
            <a:off x="1969363" y="3787388"/>
            <a:ext cx="734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Directly querying Gemini 2.0 for compression.</a:t>
            </a:r>
            <a:endParaRPr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48" name="Google Shape;148;p20"/>
          <p:cNvSpPr txBox="1"/>
          <p:nvPr/>
        </p:nvSpPr>
        <p:spPr>
          <a:xfrm>
            <a:off x="1969410" y="4059775"/>
            <a:ext cx="492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Our method fine-tuned on Gemma 2-2B.</a:t>
            </a:r>
            <a:endParaRPr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grpSp>
        <p:nvGrpSpPr>
          <p:cNvPr id="149" name="Google Shape;149;p20"/>
          <p:cNvGrpSpPr/>
          <p:nvPr/>
        </p:nvGrpSpPr>
        <p:grpSpPr>
          <a:xfrm>
            <a:off x="5313286" y="92574"/>
            <a:ext cx="3646337" cy="1012713"/>
            <a:chOff x="4481000" y="378125"/>
            <a:chExt cx="4563625" cy="1267476"/>
          </a:xfrm>
        </p:grpSpPr>
        <p:pic>
          <p:nvPicPr>
            <p:cNvPr id="150" name="Google Shape;150;p20"/>
            <p:cNvPicPr preferRelativeResize="0"/>
            <p:nvPr/>
          </p:nvPicPr>
          <p:blipFill rotWithShape="1">
            <a:blip r:embed="rId5">
              <a:alphaModFix/>
            </a:blip>
            <a:srcRect b="41304" l="0" r="0" t="42226"/>
            <a:stretch/>
          </p:blipFill>
          <p:spPr>
            <a:xfrm>
              <a:off x="4481000" y="378125"/>
              <a:ext cx="4563625" cy="4277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  <a:effectLst>
              <a:outerShdw blurRad="45665" rotWithShape="0" algn="bl" dir="5400000" dist="15222">
                <a:srgbClr val="000000">
                  <a:alpha val="50000"/>
                </a:srgbClr>
              </a:outerShdw>
            </a:effectLst>
          </p:spPr>
        </p:pic>
        <p:pic>
          <p:nvPicPr>
            <p:cNvPr id="151" name="Google Shape;151;p20"/>
            <p:cNvPicPr preferRelativeResize="0"/>
            <p:nvPr/>
          </p:nvPicPr>
          <p:blipFill rotWithShape="1">
            <a:blip r:embed="rId5">
              <a:alphaModFix/>
            </a:blip>
            <a:srcRect b="2247" l="0" r="0" t="65416"/>
            <a:stretch/>
          </p:blipFill>
          <p:spPr>
            <a:xfrm>
              <a:off x="4481000" y="805825"/>
              <a:ext cx="4563625" cy="839776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  <a:effectLst>
              <a:outerShdw blurRad="45665" rotWithShape="0" algn="bl" dir="5400000" dist="15222">
                <a:srgbClr val="000000">
                  <a:alpha val="50000"/>
                </a:srgbClr>
              </a:outerShdw>
            </a:effectLst>
          </p:spPr>
        </p:pic>
      </p:grpSp>
      <p:grpSp>
        <p:nvGrpSpPr>
          <p:cNvPr id="152" name="Google Shape;152;p20"/>
          <p:cNvGrpSpPr/>
          <p:nvPr/>
        </p:nvGrpSpPr>
        <p:grpSpPr>
          <a:xfrm>
            <a:off x="1438162" y="4402700"/>
            <a:ext cx="480925" cy="190125"/>
            <a:chOff x="10154222" y="2203320"/>
            <a:chExt cx="830183" cy="328198"/>
          </a:xfrm>
        </p:grpSpPr>
        <p:pic>
          <p:nvPicPr>
            <p:cNvPr id="153" name="Google Shape;153;p20" title="Screenshot 2025-03-23 at 10.17.37 AM.png"/>
            <p:cNvPicPr preferRelativeResize="0"/>
            <p:nvPr/>
          </p:nvPicPr>
          <p:blipFill rotWithShape="1">
            <a:blip r:embed="rId6">
              <a:alphaModFix/>
            </a:blip>
            <a:srcRect b="73261" l="1787" r="0" t="0"/>
            <a:stretch/>
          </p:blipFill>
          <p:spPr>
            <a:xfrm>
              <a:off x="10154222" y="2203320"/>
              <a:ext cx="830183" cy="15531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4" name="Google Shape;154;p20" title="Screenshot 2025-03-23 at 10.17.37 AM.png"/>
            <p:cNvPicPr preferRelativeResize="0"/>
            <p:nvPr/>
          </p:nvPicPr>
          <p:blipFill rotWithShape="1">
            <a:blip r:embed="rId6">
              <a:alphaModFix/>
            </a:blip>
            <a:srcRect b="-7684" l="3250" r="0" t="73979"/>
            <a:stretch/>
          </p:blipFill>
          <p:spPr>
            <a:xfrm>
              <a:off x="10154222" y="2335721"/>
              <a:ext cx="830183" cy="19579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5" name="Google Shape;155;p20"/>
          <p:cNvSpPr txBox="1"/>
          <p:nvPr/>
        </p:nvSpPr>
        <p:spPr>
          <a:xfrm>
            <a:off x="1969363" y="4297663"/>
            <a:ext cx="686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Performance bounds (lower: drop context entirely, upper: no compression)</a:t>
            </a:r>
            <a:endParaRPr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457200" y="457200"/>
            <a:ext cx="54588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61" name="Google Shape;161;p21"/>
          <p:cNvSpPr txBox="1"/>
          <p:nvPr/>
        </p:nvSpPr>
        <p:spPr>
          <a:xfrm>
            <a:off x="540875" y="1054700"/>
            <a:ext cx="7073700" cy="33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 Text"/>
              <a:buChar char="●"/>
            </a:pPr>
            <a:r>
              <a:rPr lang="en" sz="18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Developing a dataset-agnostic compression algorithm that generalizes effectively across diverse datasets.</a:t>
            </a:r>
            <a:endParaRPr sz="1800"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 Text"/>
              <a:buChar char="●"/>
            </a:pPr>
            <a:r>
              <a:rPr lang="en" sz="18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Fine-tuning only the compressor component, while keeping the predictor model as original pre-trained.</a:t>
            </a:r>
            <a:endParaRPr sz="1800"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 Text"/>
              <a:buChar char="●"/>
            </a:pPr>
            <a:r>
              <a:rPr lang="en" sz="18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Implement "compress-as-you-go" functionality to handle extremely long contexts. This avoids processing the entire KV cache at once.</a:t>
            </a:r>
            <a:endParaRPr sz="1800"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 Text"/>
              <a:buChar char="●"/>
            </a:pPr>
            <a:r>
              <a:rPr lang="en" sz="1800">
                <a:solidFill>
                  <a:schemeClr val="dk2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Explore in-context distillation where a separate compressor model provides task-level "wisdom" summaries to a smaller, efficient predictor model.</a:t>
            </a:r>
            <a:endParaRPr sz="1800">
              <a:solidFill>
                <a:schemeClr val="dk2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  <p:sp>
        <p:nvSpPr>
          <p:cNvPr id="162" name="Google Shape;162;p21"/>
          <p:cNvSpPr txBox="1"/>
          <p:nvPr/>
        </p:nvSpPr>
        <p:spPr>
          <a:xfrm>
            <a:off x="2191400" y="4797575"/>
            <a:ext cx="711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Please see more results in a dedicated slide deck </a:t>
            </a:r>
            <a:r>
              <a:rPr lang="en" sz="1100" u="sng">
                <a:solidFill>
                  <a:schemeClr val="hlink"/>
                </a:solidFill>
                <a:latin typeface="Google Sans Text"/>
                <a:ea typeface="Google Sans Text"/>
                <a:cs typeface="Google Sans Text"/>
                <a:sym typeface="Google Sans Text"/>
                <a:hlinkClick r:id="rId3"/>
              </a:rPr>
              <a:t>go/gistpool-slides</a:t>
            </a:r>
            <a:r>
              <a:rPr lang="en" sz="11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, our paper </a:t>
            </a:r>
            <a:r>
              <a:rPr lang="en" sz="1100" u="sng">
                <a:solidFill>
                  <a:schemeClr val="hlink"/>
                </a:solidFill>
                <a:latin typeface="Google Sans Text"/>
                <a:ea typeface="Google Sans Text"/>
                <a:cs typeface="Google Sans Text"/>
                <a:sym typeface="Google Sans Text"/>
                <a:hlinkClick r:id="rId4"/>
              </a:rPr>
              <a:t>go/gistpool</a:t>
            </a:r>
            <a:r>
              <a:rPr lang="en" sz="11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or </a:t>
            </a:r>
            <a:r>
              <a:rPr lang="en" sz="1100" u="sng">
                <a:solidFill>
                  <a:schemeClr val="hlink"/>
                </a:solidFill>
                <a:latin typeface="Google Sans Text"/>
                <a:ea typeface="Google Sans Text"/>
                <a:cs typeface="Google Sans Text"/>
                <a:sym typeface="Google Sans Text"/>
                <a:hlinkClick r:id="rId5"/>
              </a:rPr>
              <a:t>mh/307406</a:t>
            </a:r>
            <a:r>
              <a:rPr lang="en" sz="1100">
                <a:solidFill>
                  <a:schemeClr val="dk1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.</a:t>
            </a:r>
            <a:endParaRPr sz="1100">
              <a:solidFill>
                <a:schemeClr val="dk1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idx="1" type="subTitle"/>
          </p:nvPr>
        </p:nvSpPr>
        <p:spPr>
          <a:xfrm>
            <a:off x="457200" y="2143075"/>
            <a:ext cx="7379700" cy="229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Paper: </a:t>
            </a:r>
            <a:r>
              <a:rPr lang="en" sz="1400" u="sng">
                <a:solidFill>
                  <a:schemeClr val="hlink"/>
                </a:solidFill>
                <a:hlinkClick r:id="rId3"/>
              </a:rPr>
              <a:t>go/gistpool</a:t>
            </a:r>
            <a:endParaRPr sz="14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/>
              <a:t>These slides: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go/gistpool-slides</a:t>
            </a:r>
            <a:endParaRPr sz="14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mh/307406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Arial"/>
                <a:ea typeface="Arial"/>
                <a:cs typeface="Arial"/>
                <a:sym typeface="Arial"/>
              </a:rPr>
              <a:t>Aleks Petrov, Mark Sandler, Andrey Zhmoginov, Nolan Miller, </a:t>
            </a:r>
            <a:r>
              <a:rPr b="1" lang="en" sz="1400">
                <a:latin typeface="Arial"/>
                <a:ea typeface="Arial"/>
                <a:cs typeface="Arial"/>
                <a:sym typeface="Arial"/>
              </a:rPr>
              <a:t>Max Vladymyrov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68" name="Google Shape;168;p22"/>
          <p:cNvSpPr txBox="1"/>
          <p:nvPr>
            <p:ph type="title"/>
          </p:nvPr>
        </p:nvSpPr>
        <p:spPr>
          <a:xfrm>
            <a:off x="457200" y="457200"/>
            <a:ext cx="7007100" cy="13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In-context Long Context Compression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0" y="0"/>
            <a:ext cx="8520600" cy="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Prompt compression: motivation</a:t>
            </a:r>
            <a:endParaRPr/>
          </a:p>
        </p:txBody>
      </p:sp>
      <p:sp>
        <p:nvSpPr>
          <p:cNvPr id="174" name="Google Shape;174;p23"/>
          <p:cNvSpPr txBox="1"/>
          <p:nvPr>
            <p:ph idx="1" type="body"/>
          </p:nvPr>
        </p:nvSpPr>
        <p:spPr>
          <a:xfrm>
            <a:off x="311700" y="982825"/>
            <a:ext cx="8520600" cy="386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20675" lvl="0" marL="4572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SzPts val="1450"/>
              <a:buChar char="●"/>
            </a:pPr>
            <a:r>
              <a:rPr lang="en" sz="1450">
                <a:highlight>
                  <a:srgbClr val="FFFFFF"/>
                </a:highlight>
              </a:rPr>
              <a:t>We're moving towards agents that remember </a:t>
            </a:r>
            <a:r>
              <a:rPr b="1" i="1" lang="en" sz="1450">
                <a:highlight>
                  <a:srgbClr val="FFFFFF"/>
                </a:highlight>
              </a:rPr>
              <a:t>you</a:t>
            </a:r>
            <a:r>
              <a:rPr lang="en" sz="1450">
                <a:highlight>
                  <a:srgbClr val="FFFFFF"/>
                </a:highlight>
              </a:rPr>
              <a:t> — your data and interaction history.</a:t>
            </a:r>
            <a:endParaRPr sz="1450">
              <a:highlight>
                <a:srgbClr val="FFFFFF"/>
              </a:highlight>
            </a:endParaRPr>
          </a:p>
          <a:p>
            <a:pPr indent="-3206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○"/>
            </a:pPr>
            <a:r>
              <a:rPr lang="en" sz="1450">
                <a:highlight>
                  <a:srgbClr val="FFFFFF"/>
                </a:highlight>
              </a:rPr>
              <a:t>Maintaining </a:t>
            </a:r>
            <a:r>
              <a:rPr i="1" lang="en" sz="1450">
                <a:highlight>
                  <a:srgbClr val="FFFFFF"/>
                </a:highlight>
              </a:rPr>
              <a:t>lifelong</a:t>
            </a:r>
            <a:r>
              <a:rPr lang="en" sz="1450">
                <a:highlight>
                  <a:srgbClr val="FFFFFF"/>
                </a:highlight>
              </a:rPr>
              <a:t>, in-context interactions across sessions becomes a bottleneck.</a:t>
            </a:r>
            <a:endParaRPr sz="1450">
              <a:highlight>
                <a:srgbClr val="FFFFFF"/>
              </a:highlight>
            </a:endParaRPr>
          </a:p>
          <a:p>
            <a:pPr indent="-3206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○"/>
            </a:pPr>
            <a:r>
              <a:rPr i="1" lang="en" sz="1450">
                <a:highlight>
                  <a:srgbClr val="FFFFFF"/>
                </a:highlight>
              </a:rPr>
              <a:t>Especially</a:t>
            </a:r>
            <a:r>
              <a:rPr lang="en" sz="1450">
                <a:highlight>
                  <a:srgbClr val="FFFFFF"/>
                </a:highlight>
              </a:rPr>
              <a:t> challenging with audio and video inputs due to large context size.</a:t>
            </a:r>
            <a:endParaRPr sz="1450">
              <a:highlight>
                <a:srgbClr val="FFFFFF"/>
              </a:highlight>
            </a:endParaRPr>
          </a:p>
          <a:p>
            <a:pPr indent="-3206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>
                <a:highlight>
                  <a:srgbClr val="FFFFFF"/>
                </a:highlight>
              </a:rPr>
              <a:t>LoRA is the current approach, but…</a:t>
            </a:r>
            <a:endParaRPr sz="1450">
              <a:highlight>
                <a:srgbClr val="FFFFFF"/>
              </a:highlight>
            </a:endParaRPr>
          </a:p>
          <a:p>
            <a:pPr indent="-3206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🥲"/>
            </a:pPr>
            <a:r>
              <a:rPr lang="en" sz="1450">
                <a:highlight>
                  <a:srgbClr val="FFFFFF"/>
                </a:highlight>
              </a:rPr>
              <a:t>Can’t be easily applied to summarization tasks.</a:t>
            </a:r>
            <a:endParaRPr sz="1450">
              <a:highlight>
                <a:srgbClr val="FFFFFF"/>
              </a:highlight>
            </a:endParaRPr>
          </a:p>
          <a:p>
            <a:pPr indent="-3206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🥲"/>
            </a:pPr>
            <a:r>
              <a:rPr lang="en" sz="1450">
                <a:highlight>
                  <a:srgbClr val="FFFFFF"/>
                </a:highlight>
              </a:rPr>
              <a:t>Can’t scale to millions of users.</a:t>
            </a:r>
            <a:endParaRPr sz="1450">
              <a:highlight>
                <a:srgbClr val="FFFFFF"/>
              </a:highlight>
            </a:endParaRPr>
          </a:p>
          <a:p>
            <a:pPr indent="-3206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🥲"/>
            </a:pPr>
            <a:r>
              <a:rPr lang="en" sz="1450">
                <a:highlight>
                  <a:srgbClr val="FFFFFF"/>
                </a:highlight>
              </a:rPr>
              <a:t>Requires retraining when the base AI model is updated underneath (</a:t>
            </a:r>
            <a:r>
              <a:rPr i="1" lang="en" sz="1450">
                <a:highlight>
                  <a:srgbClr val="FFFFFF"/>
                </a:highlight>
              </a:rPr>
              <a:t>User Count</a:t>
            </a:r>
            <a:r>
              <a:rPr lang="en" sz="1450">
                <a:highlight>
                  <a:srgbClr val="FFFFFF"/>
                </a:highlight>
              </a:rPr>
              <a:t> x </a:t>
            </a:r>
            <a:r>
              <a:rPr i="1" lang="en" sz="1450">
                <a:highlight>
                  <a:srgbClr val="FFFFFF"/>
                </a:highlight>
              </a:rPr>
              <a:t>Model Updates</a:t>
            </a:r>
            <a:r>
              <a:rPr lang="en" sz="1450">
                <a:highlight>
                  <a:srgbClr val="FFFFFF"/>
                </a:highlight>
              </a:rPr>
              <a:t> = Scalability Challenge).</a:t>
            </a:r>
            <a:endParaRPr sz="1450">
              <a:highlight>
                <a:srgbClr val="FFFFFF"/>
              </a:highlight>
            </a:endParaRPr>
          </a:p>
          <a:p>
            <a:pPr indent="-3206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>
                <a:highlight>
                  <a:srgbClr val="FFFFFF"/>
                </a:highlight>
              </a:rPr>
              <a:t>In-context learning: </a:t>
            </a:r>
            <a:endParaRPr sz="1450">
              <a:highlight>
                <a:srgbClr val="FFFFFF"/>
              </a:highlight>
            </a:endParaRPr>
          </a:p>
          <a:p>
            <a:pPr indent="-3206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😊"/>
            </a:pPr>
            <a:r>
              <a:rPr lang="en" sz="1450">
                <a:highlight>
                  <a:srgbClr val="FFFFFF"/>
                </a:highlight>
              </a:rPr>
              <a:t>Works better and more flexible than LoRA.</a:t>
            </a:r>
            <a:endParaRPr sz="1450">
              <a:highlight>
                <a:srgbClr val="FFFFFF"/>
              </a:highlight>
            </a:endParaRPr>
          </a:p>
          <a:p>
            <a:pPr indent="-3206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🥲"/>
            </a:pPr>
            <a:r>
              <a:rPr lang="en" sz="1450">
                <a:highlight>
                  <a:srgbClr val="FFFFFF"/>
                </a:highlight>
              </a:rPr>
              <a:t>We can’t put everything in the context.</a:t>
            </a:r>
            <a:endParaRPr sz="1450">
              <a:highlight>
                <a:srgbClr val="FFFFFF"/>
              </a:highlight>
            </a:endParaRPr>
          </a:p>
          <a:p>
            <a:pPr indent="-3206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SzPts val="1450"/>
              <a:buChar char="●"/>
            </a:pPr>
            <a:r>
              <a:rPr lang="en" sz="1450">
                <a:highlight>
                  <a:srgbClr val="FFFFFF"/>
                </a:highlight>
              </a:rPr>
              <a:t>Solution: </a:t>
            </a:r>
            <a:r>
              <a:rPr b="1" lang="en" sz="1450">
                <a:solidFill>
                  <a:schemeClr val="accent1"/>
                </a:solidFill>
                <a:highlight>
                  <a:srgbClr val="FFFFFF"/>
                </a:highlight>
              </a:rPr>
              <a:t>In-context compression!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/>
          <p:nvPr/>
        </p:nvSpPr>
        <p:spPr>
          <a:xfrm>
            <a:off x="4496200" y="4561425"/>
            <a:ext cx="4167600" cy="391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4"/>
          <p:cNvSpPr/>
          <p:nvPr/>
        </p:nvSpPr>
        <p:spPr>
          <a:xfrm>
            <a:off x="4496200" y="2372375"/>
            <a:ext cx="4167600" cy="391200"/>
          </a:xfrm>
          <a:prstGeom prst="roundRect">
            <a:avLst>
              <a:gd fmla="val 16667" name="adj"/>
            </a:avLst>
          </a:prstGeom>
          <a:solidFill>
            <a:srgbClr val="F3F3F3"/>
          </a:solidFill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4"/>
          <p:cNvSpPr/>
          <p:nvPr/>
        </p:nvSpPr>
        <p:spPr>
          <a:xfrm>
            <a:off x="519650" y="2410050"/>
            <a:ext cx="33228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Google Sans"/>
                <a:ea typeface="Google Sans"/>
                <a:cs typeface="Google Sans"/>
                <a:sym typeface="Google Sans"/>
              </a:rPr>
              <a:t>The prince found the dragon nestled in a sun-dappled meadow, surrounded by wildflowers. It was enormous,..</a:t>
            </a:r>
            <a:endParaRPr sz="9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2" name="Google Shape;182;p24"/>
          <p:cNvSpPr txBox="1"/>
          <p:nvPr/>
        </p:nvSpPr>
        <p:spPr>
          <a:xfrm>
            <a:off x="243000" y="3068825"/>
            <a:ext cx="8658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</a:pPr>
            <a:r>
              <a:rPr lang="en" sz="1600">
                <a:solidFill>
                  <a:schemeClr val="dk2"/>
                </a:solidFill>
              </a:rPr>
              <a:t>Task-Based Prompt Compression:</a:t>
            </a:r>
            <a:endParaRPr sz="1600">
              <a:solidFill>
                <a:schemeClr val="dk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Challenge:</a:t>
            </a:r>
            <a:r>
              <a:rPr lang="en" sz="1200">
                <a:solidFill>
                  <a:schemeClr val="dk2"/>
                </a:solidFill>
              </a:rPr>
              <a:t>  Improve model performance on a task using a few examples.</a:t>
            </a:r>
            <a:endParaRPr sz="1200">
              <a:solidFill>
                <a:schemeClr val="dk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Solution:</a:t>
            </a:r>
            <a:r>
              <a:rPr lang="en" sz="1200">
                <a:solidFill>
                  <a:schemeClr val="dk2"/>
                </a:solidFill>
              </a:rPr>
              <a:t> Compress a set of example prompts to maximize performance on new instances.</a:t>
            </a:r>
            <a:endParaRPr sz="1200">
              <a:solidFill>
                <a:schemeClr val="dk2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</a:pPr>
            <a:r>
              <a:rPr b="1" lang="en" sz="1200">
                <a:solidFill>
                  <a:srgbClr val="1A73E8"/>
                </a:solidFill>
              </a:rPr>
              <a:t>Benefit:</a:t>
            </a:r>
            <a:r>
              <a:rPr lang="en" sz="1200">
                <a:solidFill>
                  <a:schemeClr val="dk2"/>
                </a:solidFill>
              </a:rPr>
              <a:t> Can be an in-context alternative to fine-tuning methods like LoRA.</a:t>
            </a:r>
            <a:endParaRPr sz="1200"/>
          </a:p>
        </p:txBody>
      </p:sp>
      <p:sp>
        <p:nvSpPr>
          <p:cNvPr id="183" name="Google Shape;183;p24"/>
          <p:cNvSpPr txBox="1"/>
          <p:nvPr>
            <p:ph idx="1" type="body"/>
          </p:nvPr>
        </p:nvSpPr>
        <p:spPr>
          <a:xfrm>
            <a:off x="243000" y="1120625"/>
            <a:ext cx="8104800" cy="9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Long-Context Summarization (Memory):</a:t>
            </a:r>
            <a:endParaRPr sz="1600"/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Challenge: </a:t>
            </a:r>
            <a:r>
              <a:rPr lang="en" sz="1200"/>
              <a:t> Extract key information from very long contexts (e.g., video streams, large documents).</a:t>
            </a:r>
            <a:endParaRPr sz="1200"/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Solution:</a:t>
            </a:r>
            <a:r>
              <a:rPr lang="en" sz="1200"/>
              <a:t> Compress the context into fewer tokens for efficient Q&amp;A.</a:t>
            </a:r>
            <a:endParaRPr sz="1200"/>
          </a:p>
          <a:p>
            <a:pPr indent="-304800" lvl="1" marL="9144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b="1" lang="en" sz="1200">
                <a:solidFill>
                  <a:schemeClr val="accent1"/>
                </a:solidFill>
              </a:rPr>
              <a:t>Example:</a:t>
            </a:r>
            <a:r>
              <a:rPr lang="en" sz="1200"/>
              <a:t> Summarize a 24-hour video stream to answer user queries.</a:t>
            </a:r>
            <a:endParaRPr sz="1200"/>
          </a:p>
        </p:txBody>
      </p:sp>
      <p:sp>
        <p:nvSpPr>
          <p:cNvPr id="184" name="Google Shape;184;p24"/>
          <p:cNvSpPr txBox="1"/>
          <p:nvPr>
            <p:ph type="title"/>
          </p:nvPr>
        </p:nvSpPr>
        <p:spPr>
          <a:xfrm>
            <a:off x="0" y="18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In-Context Compression: Two Key Use Cases</a:t>
            </a:r>
            <a:endParaRPr/>
          </a:p>
        </p:txBody>
      </p:sp>
      <p:sp>
        <p:nvSpPr>
          <p:cNvPr id="185" name="Google Shape;185;p24"/>
          <p:cNvSpPr/>
          <p:nvPr/>
        </p:nvSpPr>
        <p:spPr>
          <a:xfrm>
            <a:off x="4538975" y="2403725"/>
            <a:ext cx="10830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700"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i="1" lang="en" sz="700">
                <a:latin typeface="Courier New"/>
                <a:ea typeface="Courier New"/>
                <a:cs typeface="Courier New"/>
                <a:sym typeface="Courier New"/>
              </a:rPr>
              <a:t>Latent context summary</a:t>
            </a:r>
            <a:r>
              <a:rPr b="1" i="1" lang="en" sz="700"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i="1" sz="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6" name="Google Shape;186;p24"/>
          <p:cNvSpPr/>
          <p:nvPr/>
        </p:nvSpPr>
        <p:spPr>
          <a:xfrm>
            <a:off x="7421652" y="2405550"/>
            <a:ext cx="1202700" cy="3261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The prince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7" name="Google Shape;187;p24"/>
          <p:cNvSpPr/>
          <p:nvPr/>
        </p:nvSpPr>
        <p:spPr>
          <a:xfrm>
            <a:off x="5785075" y="2405075"/>
            <a:ext cx="1083000" cy="326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oogle Sans"/>
                <a:ea typeface="Google Sans"/>
                <a:cs typeface="Google Sans"/>
                <a:sym typeface="Google Sans"/>
              </a:rPr>
              <a:t>Who found the dragon?</a:t>
            </a:r>
            <a:endParaRPr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88" name="Google Shape;188;p24" title="Screenshot 2025-03-06 at 1.09.4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8876" y="2419977"/>
            <a:ext cx="303674" cy="293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4" title="google-gemini-ic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3021" y="2421279"/>
            <a:ext cx="303675" cy="30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24"/>
          <p:cNvSpPr txBox="1"/>
          <p:nvPr/>
        </p:nvSpPr>
        <p:spPr>
          <a:xfrm>
            <a:off x="916175" y="2024729"/>
            <a:ext cx="266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A very long document / personal memory / video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24"/>
          <p:cNvSpPr/>
          <p:nvPr/>
        </p:nvSpPr>
        <p:spPr>
          <a:xfrm flipH="1" rot="5400000">
            <a:off x="2120900" y="653317"/>
            <a:ext cx="120300" cy="3313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4"/>
          <p:cNvSpPr txBox="1"/>
          <p:nvPr/>
        </p:nvSpPr>
        <p:spPr>
          <a:xfrm>
            <a:off x="4454675" y="2021567"/>
            <a:ext cx="120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Compressed context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3" name="Google Shape;193;p24"/>
          <p:cNvSpPr/>
          <p:nvPr/>
        </p:nvSpPr>
        <p:spPr>
          <a:xfrm flipH="1" rot="5400000">
            <a:off x="5017575" y="1751517"/>
            <a:ext cx="120300" cy="107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4"/>
          <p:cNvSpPr txBox="1"/>
          <p:nvPr/>
        </p:nvSpPr>
        <p:spPr>
          <a:xfrm>
            <a:off x="5703700" y="2022242"/>
            <a:ext cx="120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Question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5" name="Google Shape;195;p24"/>
          <p:cNvSpPr/>
          <p:nvPr/>
        </p:nvSpPr>
        <p:spPr>
          <a:xfrm flipH="1" rot="5400000">
            <a:off x="6244900" y="1751517"/>
            <a:ext cx="120300" cy="107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4"/>
          <p:cNvSpPr txBox="1"/>
          <p:nvPr/>
        </p:nvSpPr>
        <p:spPr>
          <a:xfrm>
            <a:off x="7397850" y="2002054"/>
            <a:ext cx="120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Answer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7" name="Google Shape;197;p24"/>
          <p:cNvSpPr/>
          <p:nvPr/>
        </p:nvSpPr>
        <p:spPr>
          <a:xfrm flipH="1" rot="5400000">
            <a:off x="7962850" y="1691667"/>
            <a:ext cx="120300" cy="1197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4"/>
          <p:cNvSpPr/>
          <p:nvPr/>
        </p:nvSpPr>
        <p:spPr>
          <a:xfrm>
            <a:off x="519650" y="4593954"/>
            <a:ext cx="7356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en: apple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sp: manzana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9" name="Google Shape;199;p24"/>
          <p:cNvSpPr/>
          <p:nvPr/>
        </p:nvSpPr>
        <p:spPr>
          <a:xfrm>
            <a:off x="4538975" y="4587629"/>
            <a:ext cx="10830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[Latent task summary]</a:t>
            </a:r>
            <a:endParaRPr sz="7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0" name="Google Shape;200;p24"/>
          <p:cNvSpPr/>
          <p:nvPr/>
        </p:nvSpPr>
        <p:spPr>
          <a:xfrm>
            <a:off x="7421652" y="4589454"/>
            <a:ext cx="1202700" cy="326100"/>
          </a:xfrm>
          <a:prstGeom prst="rect">
            <a:avLst/>
          </a:prstGeom>
          <a:solidFill>
            <a:srgbClr val="C9DAF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Google Sans"/>
                <a:ea typeface="Google Sans"/>
                <a:cs typeface="Google Sans"/>
                <a:sym typeface="Google Sans"/>
              </a:rPr>
              <a:t>sp: banano</a:t>
            </a:r>
            <a:endParaRPr sz="12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1" name="Google Shape;201;p24"/>
          <p:cNvSpPr/>
          <p:nvPr/>
        </p:nvSpPr>
        <p:spPr>
          <a:xfrm>
            <a:off x="5785075" y="4588979"/>
            <a:ext cx="1083000" cy="3261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Google Sans"/>
                <a:ea typeface="Google Sans"/>
                <a:cs typeface="Google Sans"/>
                <a:sym typeface="Google Sans"/>
              </a:rPr>
              <a:t>en: banana</a:t>
            </a:r>
            <a:endParaRPr sz="10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02" name="Google Shape;202;p24" title="google-gemini-ic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93021" y="4605183"/>
            <a:ext cx="303675" cy="30367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24"/>
          <p:cNvSpPr txBox="1"/>
          <p:nvPr/>
        </p:nvSpPr>
        <p:spPr>
          <a:xfrm>
            <a:off x="916175" y="4248467"/>
            <a:ext cx="2663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Multiple examples for a given task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4" name="Google Shape;204;p24"/>
          <p:cNvSpPr/>
          <p:nvPr/>
        </p:nvSpPr>
        <p:spPr>
          <a:xfrm flipH="1" rot="5400000">
            <a:off x="2120900" y="2877054"/>
            <a:ext cx="120300" cy="3313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4"/>
          <p:cNvSpPr txBox="1"/>
          <p:nvPr/>
        </p:nvSpPr>
        <p:spPr>
          <a:xfrm>
            <a:off x="4454675" y="4103279"/>
            <a:ext cx="120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Compressed task representation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6" name="Google Shape;206;p24"/>
          <p:cNvSpPr/>
          <p:nvPr/>
        </p:nvSpPr>
        <p:spPr>
          <a:xfrm flipH="1" rot="5400000">
            <a:off x="5020325" y="3955904"/>
            <a:ext cx="120300" cy="107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4"/>
          <p:cNvSpPr txBox="1"/>
          <p:nvPr/>
        </p:nvSpPr>
        <p:spPr>
          <a:xfrm>
            <a:off x="5692850" y="4083929"/>
            <a:ext cx="1202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A new sample from task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08" name="Google Shape;208;p24"/>
          <p:cNvSpPr/>
          <p:nvPr/>
        </p:nvSpPr>
        <p:spPr>
          <a:xfrm flipH="1" rot="5400000">
            <a:off x="6244900" y="3955904"/>
            <a:ext cx="120300" cy="1077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/>
          <p:cNvSpPr txBox="1"/>
          <p:nvPr/>
        </p:nvSpPr>
        <p:spPr>
          <a:xfrm>
            <a:off x="7387000" y="4185967"/>
            <a:ext cx="12027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rgbClr val="595959"/>
                </a:solidFill>
                <a:latin typeface="Google Sans"/>
                <a:ea typeface="Google Sans"/>
                <a:cs typeface="Google Sans"/>
                <a:sym typeface="Google Sans"/>
              </a:rPr>
              <a:t>Answer</a:t>
            </a:r>
            <a:endParaRPr b="1" sz="8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0" name="Google Shape;210;p24"/>
          <p:cNvSpPr/>
          <p:nvPr/>
        </p:nvSpPr>
        <p:spPr>
          <a:xfrm>
            <a:off x="1364150" y="4593979"/>
            <a:ext cx="7356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en: pear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sp: pera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1" name="Google Shape;211;p24"/>
          <p:cNvSpPr/>
          <p:nvPr/>
        </p:nvSpPr>
        <p:spPr>
          <a:xfrm flipH="1" rot="5400000">
            <a:off x="7962850" y="3896054"/>
            <a:ext cx="120300" cy="11973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4"/>
          <p:cNvSpPr/>
          <p:nvPr/>
        </p:nvSpPr>
        <p:spPr>
          <a:xfrm>
            <a:off x="3068222" y="4593979"/>
            <a:ext cx="7314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en: peach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sp: durazno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13" name="Google Shape;213;p24"/>
          <p:cNvSpPr/>
          <p:nvPr/>
        </p:nvSpPr>
        <p:spPr>
          <a:xfrm>
            <a:off x="2208650" y="4593979"/>
            <a:ext cx="735600" cy="3261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e</a:t>
            </a: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n : grape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s</a:t>
            </a:r>
            <a:r>
              <a:rPr lang="en" sz="700">
                <a:latin typeface="Google Sans"/>
                <a:ea typeface="Google Sans"/>
                <a:cs typeface="Google Sans"/>
                <a:sym typeface="Google Sans"/>
              </a:rPr>
              <a:t>p: uva</a:t>
            </a:r>
            <a:endParaRPr sz="700"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214" name="Google Shape;214;p24" title="Screenshot 2025-03-06 at 1.09.47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8876" y="4610227"/>
            <a:ext cx="303674" cy="293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" y="3493859"/>
            <a:ext cx="1920239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2040" y="3493854"/>
            <a:ext cx="185166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4072" y="3493847"/>
            <a:ext cx="1906524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52361" y="3493857"/>
            <a:ext cx="185166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569546" y="3493859"/>
            <a:ext cx="1892808" cy="13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5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Setup</a:t>
            </a:r>
            <a:endParaRPr sz="2500"/>
          </a:p>
        </p:txBody>
      </p:sp>
      <p:sp>
        <p:nvSpPr>
          <p:cNvPr id="225" name="Google Shape;225;p25"/>
          <p:cNvSpPr txBox="1"/>
          <p:nvPr>
            <p:ph idx="1" type="body"/>
          </p:nvPr>
        </p:nvSpPr>
        <p:spPr>
          <a:xfrm>
            <a:off x="303225" y="651150"/>
            <a:ext cx="7246200" cy="476100"/>
          </a:xfrm>
          <a:prstGeom prst="rect">
            <a:avLst/>
          </a:prstGeom>
        </p:spPr>
        <p:txBody>
          <a:bodyPr anchorCtr="0" anchor="t" bIns="0" lIns="0" spcFirstLastPara="1" rIns="182875" wrap="square" tIns="0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>
                <a:latin typeface="Google Sans Text"/>
                <a:ea typeface="Google Sans Text"/>
                <a:cs typeface="Google Sans Text"/>
                <a:sym typeface="Google Sans Text"/>
              </a:rPr>
              <a:t>Model:</a:t>
            </a:r>
            <a:r>
              <a:rPr lang="en" sz="1400">
                <a:latin typeface="Google Sans Text"/>
                <a:ea typeface="Google Sans Text"/>
                <a:cs typeface="Google Sans Text"/>
                <a:sym typeface="Google Sans Text"/>
              </a:rPr>
              <a:t> Gemma 2 2B.</a:t>
            </a:r>
            <a:endParaRPr sz="1400"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>
                <a:latin typeface="Google Sans Text"/>
                <a:ea typeface="Google Sans Text"/>
                <a:cs typeface="Google Sans Text"/>
                <a:sym typeface="Google Sans Text"/>
              </a:rPr>
              <a:t>Training:</a:t>
            </a:r>
            <a:r>
              <a:rPr lang="en" sz="1400">
                <a:latin typeface="Google Sans Text"/>
                <a:ea typeface="Google Sans Text"/>
                <a:cs typeface="Google Sans Text"/>
                <a:sym typeface="Google Sans Text"/>
              </a:rPr>
              <a:t> Supervised full fine-tune.</a:t>
            </a:r>
            <a:endParaRPr sz="1400">
              <a:highlight>
                <a:srgbClr val="FFFFFF"/>
              </a:highlight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 sz="1400"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Datasets:</a:t>
            </a:r>
            <a:r>
              <a:rPr lang="en" sz="1400">
                <a:highlight>
                  <a:srgbClr val="FFFFFF"/>
                </a:highlight>
                <a:latin typeface="Google Sans Text"/>
                <a:ea typeface="Google Sans Text"/>
                <a:cs typeface="Google Sans Text"/>
                <a:sym typeface="Google Sans Text"/>
              </a:rPr>
              <a:t> We consider QA-datasets with varying context length and the source corpora used for training.</a:t>
            </a:r>
            <a:endParaRPr sz="1400"/>
          </a:p>
        </p:txBody>
      </p:sp>
      <p:grpSp>
        <p:nvGrpSpPr>
          <p:cNvPr id="226" name="Google Shape;226;p25"/>
          <p:cNvGrpSpPr/>
          <p:nvPr/>
        </p:nvGrpSpPr>
        <p:grpSpPr>
          <a:xfrm>
            <a:off x="2290188" y="2093175"/>
            <a:ext cx="4563625" cy="1267476"/>
            <a:chOff x="4481000" y="378125"/>
            <a:chExt cx="4563625" cy="1267476"/>
          </a:xfrm>
        </p:grpSpPr>
        <p:pic>
          <p:nvPicPr>
            <p:cNvPr id="227" name="Google Shape;227;p25"/>
            <p:cNvPicPr preferRelativeResize="0"/>
            <p:nvPr/>
          </p:nvPicPr>
          <p:blipFill rotWithShape="1">
            <a:blip r:embed="rId8">
              <a:alphaModFix/>
            </a:blip>
            <a:srcRect b="41304" l="0" r="0" t="42226"/>
            <a:stretch/>
          </p:blipFill>
          <p:spPr>
            <a:xfrm>
              <a:off x="4481000" y="378125"/>
              <a:ext cx="4563625" cy="427700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pic>
          <p:nvPicPr>
            <p:cNvPr id="228" name="Google Shape;228;p25"/>
            <p:cNvPicPr preferRelativeResize="0"/>
            <p:nvPr/>
          </p:nvPicPr>
          <p:blipFill rotWithShape="1">
            <a:blip r:embed="rId8">
              <a:alphaModFix/>
            </a:blip>
            <a:srcRect b="2247" l="0" r="0" t="65416"/>
            <a:stretch/>
          </p:blipFill>
          <p:spPr>
            <a:xfrm>
              <a:off x="4481000" y="805825"/>
              <a:ext cx="4563625" cy="839776"/>
            </a:xfrm>
            <a:prstGeom prst="rect">
              <a:avLst/>
            </a:prstGeom>
            <a:solidFill>
              <a:srgbClr val="FCE5CD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